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4" r:id="rId6"/>
    <p:sldId id="265" r:id="rId7"/>
    <p:sldId id="266" r:id="rId8"/>
    <p:sldId id="260" r:id="rId9"/>
    <p:sldId id="267" r:id="rId10"/>
    <p:sldId id="268" r:id="rId11"/>
    <p:sldId id="277" r:id="rId12"/>
    <p:sldId id="269" r:id="rId13"/>
    <p:sldId id="273" r:id="rId14"/>
    <p:sldId id="270" r:id="rId15"/>
    <p:sldId id="271" r:id="rId16"/>
    <p:sldId id="276" r:id="rId17"/>
    <p:sldId id="279" r:id="rId18"/>
    <p:sldId id="280" r:id="rId19"/>
    <p:sldId id="27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F10FF-7AAD-4C22-87A1-9A02057CE241}" v="96" dt="2024-12-11T09:37:11.256"/>
    <p1510:client id="{135C3505-68A0-4F67-B478-8B6C0B2D5657}" v="181" dt="2024-12-11T10:08:15.424"/>
    <p1510:client id="{70E20788-0807-4317-B050-2AFCFD60AB2E}" v="186" dt="2024-12-11T09:28:08.207"/>
    <p1510:client id="{7F5E2395-140F-4FD7-B1FA-D1B1AB57420F}" v="97" dt="2024-12-11T08:45:57.827"/>
    <p1510:client id="{8EFFDF20-EABF-4478-9883-85BFF1CFDDF4}" v="34" dt="2024-12-11T07:51:52.047"/>
    <p1510:client id="{B83A2A26-0A81-46AA-B0FD-A81A5B07E916}" v="1068" dt="2024-12-11T09:26:44.084"/>
    <p1510:client id="{BD19D71D-5216-4CE0-859A-B01460ED88D9}" v="3313" dt="2024-12-11T10:50:27.079"/>
    <p1510:client id="{F5E9E086-BCDE-4053-8307-52F3BE395DED}" v="21" dt="2024-12-11T10:36:12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4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8F280-2BE6-4AB5-A36F-7EF738D06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A03231-A951-44EF-89CB-5CA4FB013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1F02A4-60E3-2A61-16A3-851EFEDA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ACA71-AFF2-68AE-724E-93A4B947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9D811-D89E-8755-52B9-481E9DC6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93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84466-DF48-F9C8-0055-348E0084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47E3CE-60CA-1969-B653-03E4F14BB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D0F83C-D8AB-7C0C-A69E-81F032F4D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817721-08CA-0A8D-F620-295F3DCC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95E6C-0B4D-7949-AA86-0DE0B977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583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8B4610-1541-A033-C852-DE68BDBEA7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13C485-7F46-86E3-5DC1-DB6DA60C7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029AD-5107-1085-002B-137AC2B8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CB6E0-97D9-0E83-E082-61357B3C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8AA6F-3493-C203-83B2-7C30B1A2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44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55B67-CA80-BF7B-B01F-8778F319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864DC-FCED-CB0B-EE4B-93FFC7862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78EE6-16B7-3F91-0C94-FF9A4DA5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C5C3C-FADE-2B60-0547-5519B591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C9AA84-CF24-F325-173D-46888F2F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2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C426B-44C9-C177-124A-8CB5CDA5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BCDCEB-7B3D-F667-C738-B90A1E4F8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3238C-779E-E65A-37DF-2A75798FD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FAABE-AAB1-419F-27DD-2E5ABF3D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A3D14-CAAC-4D82-7AC9-00E13203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6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C7390-316B-2B1D-1B84-AF7CA034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BDAAE-135F-8254-2D16-C7A399BC0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4FB89F-7784-292F-B498-143398BFB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F3093-D290-4624-6279-98561B5EA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F5B20-8F07-E155-97C5-2A03ABB4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0C1A4A-6D6A-FC17-997D-FBFE68A0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3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FD88D-2DD4-70F4-AF9B-34DFF3D63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E2723A-862B-AF9F-8F3D-C7FA4874C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F2A616-8DA0-98EF-B0F6-E94D0ED1C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41DEE4-1AB4-6910-7144-F7D28ED49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7FA3F9-65F7-0B7A-D8DA-12FD767FF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430237-81C4-58AA-535E-977CE601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DD0C6B-0C17-24AB-5A22-A76FA19D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139528-DAAF-3144-25EC-D2B49A39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8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3BB18-D958-1CC3-A216-5989F8F7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23780B-B19D-D1E2-F735-DC3B6C48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797FDE-9334-9F99-8790-F0E99BFE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0F52BE-33D9-9B94-D6C3-04AF42DC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75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349CFA-07BB-DACB-26C6-F5E4DB1A8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F1515-B52A-8FE0-330A-AF088ACE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883BBD-D68E-F0CC-6A41-903C5A75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037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66343-CF00-6D71-D9EA-87D1684B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E4F773-91B5-1A52-742E-B92A06BC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81AF38-0D0E-103B-0689-6F160F07F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0E160D-A8D4-1A02-CC56-CBC58A43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D6F957-09B5-B4F2-1887-6EA4EBB1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6A6D8F-B287-3570-06C5-0C7D9881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683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9450C-5A27-E75A-795C-8517993A2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4DFEDB-C60E-27C1-19FA-C584D6A49A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FF5F30-6F51-C412-3A1B-A66C4F049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3990F-793E-04A8-59A8-474D15AD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1E89F8-9EA1-2F16-C272-7BCB44BD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0D8AE7-548B-4B3C-DB60-F4C0A27D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77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29271E-6425-2E0E-7714-04AA8B74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53300-B541-4692-32DB-181E35ED7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AA2C9-7EE8-295D-C6A3-0683E9F47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256A0-9BD8-4DF7-A4C0-71F84AE3988B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ED98E-5EA0-E2E5-6CF1-2A4706683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5B38DF-1FC7-FE4E-F5C7-B3B94807B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CAE9C-5F15-48E5-8B89-DBB8F261A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2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CD77797-D78C-F878-B4E5-F25B1D399CC4}"/>
              </a:ext>
            </a:extLst>
          </p:cNvPr>
          <p:cNvSpPr/>
          <p:nvPr/>
        </p:nvSpPr>
        <p:spPr>
          <a:xfrm>
            <a:off x="-354846" y="6627279"/>
            <a:ext cx="12546846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D7E34-6FB7-F9C8-2BC4-EE88EA4B9B84}"/>
              </a:ext>
            </a:extLst>
          </p:cNvPr>
          <p:cNvSpPr txBox="1"/>
          <p:nvPr/>
        </p:nvSpPr>
        <p:spPr>
          <a:xfrm>
            <a:off x="412880" y="6062179"/>
            <a:ext cx="147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191919"/>
                </a:solidFill>
                <a:effectLst/>
              </a:rPr>
              <a:t>2024.12.12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FA82F-01BE-CED2-A83A-C09F3ED09ED5}"/>
              </a:ext>
            </a:extLst>
          </p:cNvPr>
          <p:cNvSpPr txBox="1"/>
          <p:nvPr/>
        </p:nvSpPr>
        <p:spPr>
          <a:xfrm>
            <a:off x="10428903" y="5323515"/>
            <a:ext cx="19040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>
                <a:solidFill>
                  <a:srgbClr val="191919"/>
                </a:solidFill>
              </a:rPr>
              <a:t>2026010 </a:t>
            </a:r>
            <a:r>
              <a:rPr lang="ko-KR" altLang="en-US" sz="1500">
                <a:solidFill>
                  <a:srgbClr val="191919"/>
                </a:solidFill>
              </a:rPr>
              <a:t>김민수</a:t>
            </a:r>
          </a:p>
          <a:p>
            <a:r>
              <a:rPr lang="en-US" altLang="ko-KR" sz="1500">
                <a:solidFill>
                  <a:srgbClr val="191919"/>
                </a:solidFill>
              </a:rPr>
              <a:t>2226014 </a:t>
            </a:r>
            <a:r>
              <a:rPr lang="ko-KR" altLang="en-US" sz="1500">
                <a:solidFill>
                  <a:srgbClr val="191919"/>
                </a:solidFill>
              </a:rPr>
              <a:t>김서희</a:t>
            </a:r>
          </a:p>
          <a:p>
            <a:r>
              <a:rPr lang="en-US" altLang="ko-KR" sz="1500">
                <a:solidFill>
                  <a:srgbClr val="191919"/>
                </a:solidFill>
              </a:rPr>
              <a:t>2226015 </a:t>
            </a:r>
            <a:r>
              <a:rPr lang="ko-KR" altLang="en-US" sz="1500">
                <a:solidFill>
                  <a:srgbClr val="191919"/>
                </a:solidFill>
              </a:rPr>
              <a:t>김은호</a:t>
            </a:r>
          </a:p>
          <a:p>
            <a:r>
              <a:rPr lang="en-US" altLang="ko-KR" sz="1500">
                <a:solidFill>
                  <a:srgbClr val="191919"/>
                </a:solidFill>
              </a:rPr>
              <a:t>2226028 </a:t>
            </a:r>
            <a:r>
              <a:rPr lang="ko-KR" altLang="en-US" sz="1500">
                <a:solidFill>
                  <a:srgbClr val="191919"/>
                </a:solidFill>
              </a:rPr>
              <a:t>박은지</a:t>
            </a:r>
            <a:endParaRPr lang="en-US" altLang="ko-KR" sz="1500">
              <a:solidFill>
                <a:srgbClr val="191919"/>
              </a:solidFill>
            </a:endParaRPr>
          </a:p>
          <a:p>
            <a:r>
              <a:rPr lang="en-US" altLang="ko-KR" sz="1500">
                <a:solidFill>
                  <a:srgbClr val="191919"/>
                </a:solidFill>
              </a:rPr>
              <a:t>2425405 </a:t>
            </a:r>
            <a:r>
              <a:rPr lang="ko-KR" altLang="en-US" sz="1500" err="1">
                <a:solidFill>
                  <a:srgbClr val="191919"/>
                </a:solidFill>
              </a:rPr>
              <a:t>서현택</a:t>
            </a:r>
            <a:endParaRPr lang="en-US" altLang="ko-KR" sz="1500">
              <a:solidFill>
                <a:srgbClr val="191919"/>
              </a:solidFill>
            </a:endParaRPr>
          </a:p>
          <a:p>
            <a:endParaRPr lang="ko-KR" altLang="en-US" sz="15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254A7-E9B9-300A-8692-39DF5FD946C8}"/>
              </a:ext>
            </a:extLst>
          </p:cNvPr>
          <p:cNvSpPr txBox="1"/>
          <p:nvPr/>
        </p:nvSpPr>
        <p:spPr>
          <a:xfrm>
            <a:off x="1391221" y="853869"/>
            <a:ext cx="9409557" cy="4512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850"/>
              </a:lnSpc>
            </a:pPr>
            <a:r>
              <a:rPr lang="en-US" altLang="ko-KR" sz="6600" dirty="0">
                <a:solidFill>
                  <a:srgbClr val="191919"/>
                </a:solidFill>
                <a:latin typeface="glacdial indifference"/>
              </a:rPr>
              <a:t>Music </a:t>
            </a:r>
          </a:p>
          <a:p>
            <a:pPr algn="ctr">
              <a:lnSpc>
                <a:spcPts val="11850"/>
              </a:lnSpc>
            </a:pPr>
            <a:r>
              <a:rPr lang="en-US" altLang="ko-KR" sz="6600" dirty="0">
                <a:solidFill>
                  <a:srgbClr val="191919"/>
                </a:solidFill>
                <a:latin typeface="glacdial indifference"/>
              </a:rPr>
              <a:t>R</a:t>
            </a:r>
            <a:r>
              <a:rPr lang="en-US" altLang="ko-KR" sz="6600">
                <a:solidFill>
                  <a:srgbClr val="191919"/>
                </a:solidFill>
                <a:effectLst/>
                <a:latin typeface="glacdial indifference"/>
              </a:rPr>
              <a:t>ecommendation</a:t>
            </a:r>
            <a:endParaRPr lang="en-US" altLang="ko-KR" sz="6600" dirty="0">
              <a:solidFill>
                <a:srgbClr val="191919"/>
              </a:solidFill>
              <a:effectLst/>
              <a:latin typeface="glacdial indifference"/>
            </a:endParaRPr>
          </a:p>
          <a:p>
            <a:pPr algn="ctr">
              <a:lnSpc>
                <a:spcPts val="11850"/>
              </a:lnSpc>
            </a:pPr>
            <a:r>
              <a:rPr lang="en-US" altLang="ko-KR" sz="6600" dirty="0">
                <a:solidFill>
                  <a:srgbClr val="191919"/>
                </a:solidFill>
                <a:latin typeface="glacdial indifference"/>
              </a:rPr>
              <a:t>System</a:t>
            </a:r>
            <a:endParaRPr lang="en-US" altLang="ko-KR" sz="6600" dirty="0">
              <a:solidFill>
                <a:srgbClr val="191919"/>
              </a:solidFill>
              <a:effectLst/>
              <a:latin typeface="glacdial indifferenc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2EA39-AC8B-29DA-CA46-24928F24A3BB}"/>
              </a:ext>
            </a:extLst>
          </p:cNvPr>
          <p:cNvSpPr txBox="1"/>
          <p:nvPr/>
        </p:nvSpPr>
        <p:spPr>
          <a:xfrm>
            <a:off x="511834" y="5118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191919"/>
                </a:solidFill>
                <a:ea typeface="맑은 고딕"/>
              </a:rPr>
              <a:t>Team Red </a:t>
            </a:r>
            <a:r>
              <a:rPr lang="en-US" altLang="ko-KR" err="1">
                <a:solidFill>
                  <a:srgbClr val="191919"/>
                </a:solidFill>
                <a:ea typeface="맑은 고딕"/>
              </a:rPr>
              <a:t>Gyarados</a:t>
            </a:r>
          </a:p>
        </p:txBody>
      </p:sp>
    </p:spTree>
    <p:extLst>
      <p:ext uri="{BB962C8B-B14F-4D97-AF65-F5344CB8AC3E}">
        <p14:creationId xmlns:p14="http://schemas.microsoft.com/office/powerpoint/2010/main" val="1997988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C3B3B-278F-E883-9DEC-64A7BFE1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9E2C0-4DE2-506F-0055-9546A81F1B3F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CF1A4-D833-0EA4-9E60-01DCC157E4A9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13993-EF22-8ABB-958D-379606677D66}"/>
              </a:ext>
            </a:extLst>
          </p:cNvPr>
          <p:cNvSpPr txBox="1"/>
          <p:nvPr/>
        </p:nvSpPr>
        <p:spPr>
          <a:xfrm>
            <a:off x="1442048" y="851832"/>
            <a:ext cx="4039679" cy="6694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모델링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A5CD9-A037-BAD7-F653-E0F19A957D74}"/>
              </a:ext>
            </a:extLst>
          </p:cNvPr>
          <p:cNvSpPr txBox="1"/>
          <p:nvPr/>
        </p:nvSpPr>
        <p:spPr>
          <a:xfrm>
            <a:off x="810133" y="3088489"/>
            <a:ext cx="4437208" cy="13433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Malgun Gothic"/>
                <a:ea typeface="Malgun Gothic"/>
              </a:rPr>
              <a:t>먼저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 </a:t>
            </a:r>
            <a:r>
              <a:rPr lang="en-US" altLang="ko-KR" sz="1400" b="1">
                <a:solidFill>
                  <a:schemeClr val="accent2"/>
                </a:solidFill>
                <a:latin typeface="Malgun Gothic"/>
                <a:ea typeface="Malgun Gothic"/>
              </a:rPr>
              <a:t>K-Means</a:t>
            </a:r>
            <a:r>
              <a:rPr lang="ko-KR" altLang="en-US" sz="1400" err="1">
                <a:latin typeface="Malgun Gothic"/>
                <a:ea typeface="Malgun Gothic"/>
              </a:rPr>
              <a:t>를</a:t>
            </a:r>
            <a:r>
              <a:rPr lang="ko-KR" altLang="en-US" sz="1400">
                <a:latin typeface="Malgun Gothic"/>
                <a:ea typeface="Malgun Gothic"/>
              </a:rPr>
              <a:t> 사용하였으며</a:t>
            </a:r>
            <a:r>
              <a:rPr lang="en-US" altLang="ko-KR" sz="1400">
                <a:latin typeface="Malgun Gothic"/>
                <a:ea typeface="Malgun Gothic"/>
              </a:rPr>
              <a:t>,</a:t>
            </a:r>
            <a:r>
              <a:rPr lang="ko-KR" altLang="en-US" sz="1400">
                <a:latin typeface="Malgun Gothic"/>
                <a:ea typeface="Malgun Gothic"/>
              </a:rPr>
              <a:t> 장르가 아닌 </a:t>
            </a:r>
            <a:r>
              <a:rPr lang="en-US" altLang="ko-KR" sz="1400">
                <a:solidFill>
                  <a:schemeClr val="accent2"/>
                </a:solidFill>
                <a:latin typeface="Malgun Gothic"/>
                <a:ea typeface="Malgun Gothic"/>
              </a:rPr>
              <a:t>Data</a:t>
            </a:r>
            <a:r>
              <a:rPr lang="ko-KR" altLang="en-US" sz="1400">
                <a:solidFill>
                  <a:schemeClr val="accent2"/>
                </a:solidFill>
                <a:latin typeface="Malgun Gothic"/>
                <a:ea typeface="Malgun Gothic"/>
              </a:rPr>
              <a:t>셋의 </a:t>
            </a:r>
            <a:r>
              <a:rPr lang="en-US" altLang="ko-KR" sz="1400">
                <a:solidFill>
                  <a:schemeClr val="accent2"/>
                </a:solidFill>
                <a:latin typeface="Malgun Gothic"/>
                <a:ea typeface="Malgun Gothic"/>
              </a:rPr>
              <a:t>data</a:t>
            </a:r>
            <a:r>
              <a:rPr lang="ko-KR" altLang="en-US" sz="1400">
                <a:latin typeface="Malgun Gothic"/>
                <a:ea typeface="Malgun Gothic"/>
              </a:rPr>
              <a:t>값을 쓰기에 </a:t>
            </a:r>
            <a:r>
              <a:rPr lang="en-US" altLang="ko-KR" sz="1400">
                <a:latin typeface="Malgun Gothic"/>
                <a:ea typeface="Malgun Gothic"/>
              </a:rPr>
              <a:t>data</a:t>
            </a:r>
            <a:r>
              <a:rPr lang="ko-KR" altLang="en-US" sz="1400">
                <a:latin typeface="Malgun Gothic"/>
                <a:ea typeface="Malgun Gothic"/>
              </a:rPr>
              <a:t>의 특징에 맞춰 1</a:t>
            </a:r>
            <a:r>
              <a:rPr lang="en-US" altLang="ko-KR" sz="1400">
                <a:latin typeface="Malgun Gothic"/>
                <a:ea typeface="Malgun Gothic"/>
              </a:rPr>
              <a:t>0</a:t>
            </a:r>
            <a:r>
              <a:rPr lang="ko-KR" altLang="en-US" sz="1400">
                <a:latin typeface="Malgun Gothic"/>
                <a:ea typeface="Malgun Gothic"/>
              </a:rPr>
              <a:t>개의 클러스터를 사용하였습니다</a:t>
            </a:r>
            <a:r>
              <a:rPr lang="en-US" altLang="ko-KR" sz="1400">
                <a:latin typeface="Malgun Gothic"/>
                <a:ea typeface="Malgun Gothic"/>
              </a:rPr>
              <a:t>.</a:t>
            </a:r>
            <a:r>
              <a:rPr lang="ko-KR" altLang="en-US" sz="1400">
                <a:latin typeface="Malgun Gothic"/>
                <a:ea typeface="Malgun Gothic"/>
              </a:rPr>
              <a:t> 빠른 군집화를 보기위해 사용하였습니다</a:t>
            </a:r>
            <a:r>
              <a:rPr lang="en-US" altLang="ko-KR" sz="1400">
                <a:latin typeface="Malgun Gothic"/>
                <a:ea typeface="Malgun Gothic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DF86D-0A77-18D9-6E20-8DF6B54993F1}"/>
              </a:ext>
            </a:extLst>
          </p:cNvPr>
          <p:cNvSpPr txBox="1"/>
          <p:nvPr/>
        </p:nvSpPr>
        <p:spPr>
          <a:xfrm>
            <a:off x="1283896" y="2160171"/>
            <a:ext cx="4039679" cy="5845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latin typeface="Consolas"/>
                <a:ea typeface="맑은 고딕"/>
              </a:rPr>
              <a:t>K- </a:t>
            </a:r>
            <a:r>
              <a:rPr lang="ko-KR" altLang="en-US" sz="2400" b="1" err="1">
                <a:latin typeface="Consolas"/>
                <a:ea typeface="맑은 고딕"/>
              </a:rPr>
              <a:t>Means</a:t>
            </a:r>
            <a:endParaRPr lang="ko-KR" sz="2400"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B1A515-0FFB-B5F7-B1C6-B5877C4E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33" y="813218"/>
            <a:ext cx="6611001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6B2E9-79BE-FF91-8DFB-FFED6B58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B70C66D-0F72-7B14-FA90-A2696E372534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57C38F-CE5E-F89C-A381-6EF3A9BB8BED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F2ED1-E664-8608-ADFB-31AEC19FC769}"/>
              </a:ext>
            </a:extLst>
          </p:cNvPr>
          <p:cNvSpPr txBox="1"/>
          <p:nvPr/>
        </p:nvSpPr>
        <p:spPr>
          <a:xfrm>
            <a:off x="1442048" y="851832"/>
            <a:ext cx="403967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rgbClr val="000000"/>
                </a:solidFill>
                <a:latin typeface="Consolas"/>
                <a:ea typeface="맑은 고딕"/>
              </a:rPr>
              <a:t>모델링 </a:t>
            </a:r>
            <a:r>
              <a:rPr lang="en-US" altLang="ko-KR" sz="2800" b="1">
                <a:solidFill>
                  <a:srgbClr val="000000"/>
                </a:solidFill>
                <a:latin typeface="Consolas"/>
                <a:ea typeface="맑은 고딕"/>
              </a:rPr>
              <a:t>TEST</a:t>
            </a:r>
            <a:endParaRPr lang="ko-KR" altLang="en-US"/>
          </a:p>
        </p:txBody>
      </p:sp>
      <p:pic>
        <p:nvPicPr>
          <p:cNvPr id="2" name="그림 1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E0637F67-9D1D-396C-B7C8-AEFF09F7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56" y="1375052"/>
            <a:ext cx="2746012" cy="1426730"/>
          </a:xfrm>
          <a:prstGeom prst="rect">
            <a:avLst/>
          </a:prstGeom>
        </p:spPr>
      </p:pic>
      <p:pic>
        <p:nvPicPr>
          <p:cNvPr id="3" name="그림 2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3713911D-06DA-FE50-44BD-6B64690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928" y="1375052"/>
            <a:ext cx="2430910" cy="1225306"/>
          </a:xfrm>
          <a:prstGeom prst="rect">
            <a:avLst/>
          </a:prstGeom>
        </p:spPr>
      </p:pic>
      <p:pic>
        <p:nvPicPr>
          <p:cNvPr id="4" name="그림 3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7D81C041-9EEB-D003-6D76-36463546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980" y="2668414"/>
            <a:ext cx="2535564" cy="1342282"/>
          </a:xfrm>
          <a:prstGeom prst="rect">
            <a:avLst/>
          </a:prstGeom>
        </p:spPr>
      </p:pic>
      <p:pic>
        <p:nvPicPr>
          <p:cNvPr id="5" name="그림 4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18AB4232-906C-F3DB-8187-DFB3EDD9E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446" y="2666154"/>
            <a:ext cx="2762834" cy="1393092"/>
          </a:xfrm>
          <a:prstGeom prst="rect">
            <a:avLst/>
          </a:prstGeom>
        </p:spPr>
      </p:pic>
      <p:pic>
        <p:nvPicPr>
          <p:cNvPr id="6" name="그림 5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0545E6E1-BFB3-4EDD-3239-46629EB1D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670" y="2726709"/>
            <a:ext cx="2427364" cy="1243052"/>
          </a:xfrm>
          <a:prstGeom prst="rect">
            <a:avLst/>
          </a:prstGeom>
        </p:spPr>
      </p:pic>
      <p:pic>
        <p:nvPicPr>
          <p:cNvPr id="9" name="그림 8" descr="텍스트, 스크린샷, 다채로움, 그래픽이(가) 표시된 사진&#10;&#10;자동 생성된 설명">
            <a:extLst>
              <a:ext uri="{FF2B5EF4-FFF2-40B4-BE49-F238E27FC236}">
                <a16:creationId xmlns:a16="http://schemas.microsoft.com/office/drawing/2014/main" id="{A5AC944B-2152-B251-DDF1-66DE4436B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02" y="1404352"/>
            <a:ext cx="2551100" cy="1389284"/>
          </a:xfrm>
          <a:prstGeom prst="rect">
            <a:avLst/>
          </a:prstGeom>
        </p:spPr>
      </p:pic>
      <p:pic>
        <p:nvPicPr>
          <p:cNvPr id="7" name="그림 6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9128D181-C734-D36F-670B-83A5C309D2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1675" y="5253180"/>
            <a:ext cx="2446198" cy="1188654"/>
          </a:xfrm>
          <a:prstGeom prst="rect">
            <a:avLst/>
          </a:prstGeom>
        </p:spPr>
      </p:pic>
      <p:pic>
        <p:nvPicPr>
          <p:cNvPr id="12" name="그림 11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A2A10B56-4A5E-CD74-2FCA-C1AFD2CACD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4489" y="4009285"/>
            <a:ext cx="2757889" cy="1194976"/>
          </a:xfrm>
          <a:prstGeom prst="rect">
            <a:avLst/>
          </a:prstGeom>
        </p:spPr>
      </p:pic>
      <p:pic>
        <p:nvPicPr>
          <p:cNvPr id="13" name="그림 12" descr="텍스트, 스크린샷, 다채로움, 그래픽이(가) 표시된 사진&#10;&#10;자동 생성된 설명">
            <a:extLst>
              <a:ext uri="{FF2B5EF4-FFF2-40B4-BE49-F238E27FC236}">
                <a16:creationId xmlns:a16="http://schemas.microsoft.com/office/drawing/2014/main" id="{F4A7F4A8-F26A-AF00-E4FD-C63923355D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556" y="5208786"/>
            <a:ext cx="2541012" cy="1125444"/>
          </a:xfrm>
          <a:prstGeom prst="rect">
            <a:avLst/>
          </a:prstGeom>
        </p:spPr>
      </p:pic>
      <p:pic>
        <p:nvPicPr>
          <p:cNvPr id="15" name="그림 14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E2200096-ECA4-4263-9592-562CF75CC1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0629" y="3944626"/>
            <a:ext cx="2275534" cy="1188654"/>
          </a:xfrm>
          <a:prstGeom prst="rect">
            <a:avLst/>
          </a:prstGeom>
        </p:spPr>
      </p:pic>
      <p:pic>
        <p:nvPicPr>
          <p:cNvPr id="16" name="그림 15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353073AD-FB53-D008-4C36-00AFFCB868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4952" y="5134228"/>
            <a:ext cx="2757017" cy="1179281"/>
          </a:xfrm>
          <a:prstGeom prst="rect">
            <a:avLst/>
          </a:prstGeom>
        </p:spPr>
      </p:pic>
      <p:pic>
        <p:nvPicPr>
          <p:cNvPr id="17" name="그림 16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869A7EEC-4AFA-B39F-82B5-48116AFDA2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4120" y="3968202"/>
            <a:ext cx="2359665" cy="12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6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C3B3B-278F-E883-9DEC-64A7BFE1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9E2C0-4DE2-506F-0055-9546A81F1B3F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CF1A4-D833-0EA4-9E60-01DCC157E4A9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13993-EF22-8ABB-958D-379606677D66}"/>
              </a:ext>
            </a:extLst>
          </p:cNvPr>
          <p:cNvSpPr txBox="1"/>
          <p:nvPr/>
        </p:nvSpPr>
        <p:spPr>
          <a:xfrm>
            <a:off x="1442048" y="851832"/>
            <a:ext cx="4039679" cy="6694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9DA5B-2451-1A04-C691-8E05E7A8FCEF}"/>
              </a:ext>
            </a:extLst>
          </p:cNvPr>
          <p:cNvSpPr txBox="1"/>
          <p:nvPr/>
        </p:nvSpPr>
        <p:spPr>
          <a:xfrm>
            <a:off x="1283896" y="2160171"/>
            <a:ext cx="4039679" cy="5845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latin typeface="Consolas"/>
                <a:ea typeface="맑은 고딕"/>
              </a:rPr>
              <a:t>DBSCAN</a:t>
            </a:r>
            <a:endParaRPr lang="ko-KR" altLang="en-US" sz="2400" b="1">
              <a:latin typeface="Consolas"/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718E20-006B-7E30-DB25-D681AE35A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74" y="1063812"/>
            <a:ext cx="6596818" cy="4661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376B24-1F8F-BC08-4B72-3D31A643BA3D}"/>
              </a:ext>
            </a:extLst>
          </p:cNvPr>
          <p:cNvSpPr txBox="1"/>
          <p:nvPr/>
        </p:nvSpPr>
        <p:spPr>
          <a:xfrm>
            <a:off x="910774" y="2873507"/>
            <a:ext cx="4267200" cy="1989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Malgun Gothic"/>
                <a:ea typeface="Malgun Gothic"/>
              </a:rPr>
              <a:t>DBSCAN</a:t>
            </a:r>
            <a:r>
              <a:rPr lang="ko-KR" altLang="en-US" sz="1400">
                <a:latin typeface="Malgun Gothic"/>
                <a:ea typeface="Malgun Gothic"/>
              </a:rPr>
              <a:t>을 사용하였습니다</a:t>
            </a:r>
            <a:r>
              <a:rPr lang="en-US" altLang="ko-KR" sz="1400">
                <a:latin typeface="Malgun Gothic"/>
                <a:ea typeface="Malgun Gothic"/>
              </a:rPr>
              <a:t>.</a:t>
            </a:r>
            <a:r>
              <a:rPr lang="ko-KR" altLang="en-US" sz="1400">
                <a:latin typeface="Malgun Gothic"/>
                <a:ea typeface="Malgun Gothic"/>
              </a:rPr>
              <a:t> </a:t>
            </a:r>
            <a:r>
              <a:rPr lang="en-US" altLang="ko-KR" sz="1400">
                <a:latin typeface="Malgun Gothic"/>
                <a:ea typeface="Malgun Gothic"/>
              </a:rPr>
              <a:t>DBSCAN</a:t>
            </a:r>
            <a:r>
              <a:rPr lang="ko-KR" altLang="en-US" sz="1400">
                <a:latin typeface="Malgun Gothic"/>
                <a:ea typeface="Malgun Gothic"/>
              </a:rPr>
              <a:t>은 </a:t>
            </a:r>
            <a:r>
              <a:rPr lang="en-US" altLang="ko-KR" sz="1400">
                <a:latin typeface="Malgun Gothic"/>
                <a:ea typeface="Malgun Gothic"/>
              </a:rPr>
              <a:t>2</a:t>
            </a:r>
            <a:r>
              <a:rPr lang="ko-KR" altLang="en-US" sz="1400">
                <a:latin typeface="Malgun Gothic"/>
                <a:ea typeface="Malgun Gothic"/>
              </a:rPr>
              <a:t>개의 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매개변수</a:t>
            </a:r>
            <a:r>
              <a:rPr lang="en-US" altLang="ko-KR" sz="1400" b="1">
                <a:solidFill>
                  <a:schemeClr val="accent2"/>
                </a:solidFill>
                <a:latin typeface="Malgun Gothic"/>
                <a:ea typeface="Malgun Gothic"/>
              </a:rPr>
              <a:t>(eps,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 </a:t>
            </a:r>
            <a:r>
              <a:rPr lang="en-US" altLang="ko-KR" sz="1400" b="1" err="1">
                <a:solidFill>
                  <a:schemeClr val="accent2"/>
                </a:solidFill>
                <a:latin typeface="Malgun Gothic"/>
                <a:ea typeface="Malgun Gothic"/>
              </a:rPr>
              <a:t>min_samples</a:t>
            </a:r>
            <a:r>
              <a:rPr lang="en-US" altLang="ko-KR" sz="1400" b="1">
                <a:solidFill>
                  <a:schemeClr val="accent2"/>
                </a:solidFill>
                <a:latin typeface="Malgun Gothic"/>
                <a:ea typeface="Malgun Gothic"/>
              </a:rPr>
              <a:t>)</a:t>
            </a:r>
            <a:r>
              <a:rPr lang="ko-KR" altLang="en-US" sz="1400" err="1">
                <a:latin typeface="Malgun Gothic"/>
                <a:ea typeface="Malgun Gothic"/>
              </a:rPr>
              <a:t>를</a:t>
            </a:r>
            <a:r>
              <a:rPr lang="ko-KR" altLang="en-US" sz="1400">
                <a:latin typeface="Malgun Gothic"/>
                <a:ea typeface="Malgun Gothic"/>
              </a:rPr>
              <a:t> 통해 가장 정확한 </a:t>
            </a:r>
            <a:r>
              <a:rPr lang="ko-KR" altLang="en-US" sz="1400" err="1">
                <a:latin typeface="Malgun Gothic"/>
                <a:ea typeface="Malgun Gothic"/>
              </a:rPr>
              <a:t>분류값을</a:t>
            </a:r>
            <a:r>
              <a:rPr lang="ko-KR" altLang="en-US" sz="1400">
                <a:latin typeface="Malgun Gothic"/>
                <a:ea typeface="Malgun Gothic"/>
              </a:rPr>
              <a:t> 찾아야 됩니다</a:t>
            </a:r>
            <a:r>
              <a:rPr lang="en-US" altLang="ko-KR" sz="1400">
                <a:latin typeface="Malgun Gothic"/>
                <a:ea typeface="Malgun Gothic"/>
              </a:rPr>
              <a:t>.</a:t>
            </a:r>
            <a:r>
              <a:rPr lang="ko-KR" altLang="en-US" sz="1400">
                <a:latin typeface="Malgun Gothic"/>
                <a:ea typeface="Malgun Gothic"/>
              </a:rPr>
              <a:t> 또한 </a:t>
            </a:r>
            <a:r>
              <a:rPr lang="ko-KR" altLang="en-US" sz="1400" b="1">
                <a:latin typeface="Malgun Gothic"/>
                <a:ea typeface="Malgun Gothic"/>
              </a:rPr>
              <a:t>밀도가 높은 지역을 군집</a:t>
            </a:r>
            <a:r>
              <a:rPr lang="ko-KR" altLang="en-US" sz="1400">
                <a:latin typeface="Malgun Gothic"/>
                <a:ea typeface="Malgun Gothic"/>
              </a:rPr>
              <a:t>으로 인식하게 되고 </a:t>
            </a:r>
            <a:r>
              <a:rPr lang="ko-KR" altLang="en-US" sz="1400" b="1">
                <a:latin typeface="Malgun Gothic"/>
                <a:ea typeface="Malgun Gothic"/>
              </a:rPr>
              <a:t>노이즈 데이터</a:t>
            </a:r>
            <a:r>
              <a:rPr lang="ko-KR" altLang="en-US" sz="1400">
                <a:latin typeface="Malgun Gothic"/>
                <a:ea typeface="Malgun Gothic"/>
              </a:rPr>
              <a:t> 처리에 용이합니다</a:t>
            </a:r>
            <a:r>
              <a:rPr lang="en-US" altLang="ko-KR" sz="1400">
                <a:latin typeface="Malgun Gothic"/>
                <a:ea typeface="Malgun Gothic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825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9C93-B6BC-E3D5-59B0-E939FDBD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DAF9A06-D81E-D1CB-EA64-BDFEEB8C3726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5DA9B2-5846-843B-3C73-66FD9339D93E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7093C-FB9D-B668-40F5-F577C25CD078}"/>
              </a:ext>
            </a:extLst>
          </p:cNvPr>
          <p:cNvSpPr txBox="1"/>
          <p:nvPr/>
        </p:nvSpPr>
        <p:spPr>
          <a:xfrm>
            <a:off x="1442048" y="851832"/>
            <a:ext cx="4039679" cy="6694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677F9-2F23-0F70-D1F6-A2D5B6DC945C}"/>
              </a:ext>
            </a:extLst>
          </p:cNvPr>
          <p:cNvSpPr txBox="1"/>
          <p:nvPr/>
        </p:nvSpPr>
        <p:spPr>
          <a:xfrm>
            <a:off x="3094224" y="894279"/>
            <a:ext cx="4039679" cy="5845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latin typeface="Consolas"/>
                <a:ea typeface="맑은 고딕"/>
              </a:rPr>
              <a:t>DBSCAN</a:t>
            </a:r>
            <a:r>
              <a:rPr lang="ko-KR" altLang="en-US" sz="2400" b="1">
                <a:latin typeface="Consolas"/>
                <a:ea typeface="맑은 고딕"/>
              </a:rPr>
              <a:t> </a:t>
            </a:r>
            <a:r>
              <a:rPr lang="en-US" altLang="ko-KR" sz="2400" b="1">
                <a:latin typeface="Consolas"/>
                <a:ea typeface="맑은 고딕"/>
              </a:rPr>
              <a:t>- TEST</a:t>
            </a:r>
            <a:r>
              <a:rPr lang="ko-KR" altLang="en-US" sz="2400" b="1">
                <a:latin typeface="Consolas"/>
                <a:ea typeface="맑은 고딕"/>
              </a:rPr>
              <a:t> </a:t>
            </a:r>
          </a:p>
        </p:txBody>
      </p:sp>
      <p:pic>
        <p:nvPicPr>
          <p:cNvPr id="5" name="그림 4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C3223D7E-293A-ACD5-639E-3C7BD692A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42" y="1757605"/>
            <a:ext cx="3000172" cy="2354395"/>
          </a:xfrm>
          <a:prstGeom prst="rect">
            <a:avLst/>
          </a:prstGeom>
        </p:spPr>
      </p:pic>
      <p:pic>
        <p:nvPicPr>
          <p:cNvPr id="7" name="그림 6" descr="텍스트, 스크린샷, 다채로움, 그래픽이(가) 표시된 사진&#10;&#10;자동 생성된 설명">
            <a:extLst>
              <a:ext uri="{FF2B5EF4-FFF2-40B4-BE49-F238E27FC236}">
                <a16:creationId xmlns:a16="http://schemas.microsoft.com/office/drawing/2014/main" id="{08DF10BD-CB7B-E492-585C-21819B2A3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5" y="1757605"/>
            <a:ext cx="3000172" cy="2512106"/>
          </a:xfrm>
          <a:prstGeom prst="rect">
            <a:avLst/>
          </a:prstGeom>
        </p:spPr>
      </p:pic>
      <p:pic>
        <p:nvPicPr>
          <p:cNvPr id="3" name="그림 2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A6C96108-FD8B-C7CF-38D3-D3968B095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68" y="1704635"/>
            <a:ext cx="3126695" cy="26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2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C3B3B-278F-E883-9DEC-64A7BFE1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9E2C0-4DE2-506F-0055-9546A81F1B3F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CF1A4-D833-0EA4-9E60-01DCC157E4A9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13993-EF22-8ABB-958D-379606677D66}"/>
              </a:ext>
            </a:extLst>
          </p:cNvPr>
          <p:cNvSpPr txBox="1"/>
          <p:nvPr/>
        </p:nvSpPr>
        <p:spPr>
          <a:xfrm>
            <a:off x="1442048" y="851832"/>
            <a:ext cx="4039679" cy="6694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모델링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A5CD9-A037-BAD7-F653-E0F19A957D74}"/>
              </a:ext>
            </a:extLst>
          </p:cNvPr>
          <p:cNvSpPr txBox="1"/>
          <p:nvPr/>
        </p:nvSpPr>
        <p:spPr>
          <a:xfrm>
            <a:off x="1214526" y="3117121"/>
            <a:ext cx="5204163" cy="697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마지막 모델로 </a:t>
            </a:r>
            <a:r>
              <a:rPr lang="ko-KR" altLang="en-US" sz="1400" err="1">
                <a:latin typeface="Malgun Gothic"/>
                <a:ea typeface="Malgun Gothic"/>
              </a:rPr>
              <a:t>GMM을</a:t>
            </a:r>
            <a:r>
              <a:rPr lang="ko-KR" altLang="en-US" sz="1400">
                <a:latin typeface="Malgun Gothic"/>
                <a:ea typeface="Malgun Gothic"/>
              </a:rPr>
              <a:t> 사용하여 분류해보았습니다.</a:t>
            </a:r>
          </a:p>
          <a:p>
            <a:pPr>
              <a:lnSpc>
                <a:spcPct val="150000"/>
              </a:lnSpc>
            </a:pPr>
            <a:r>
              <a:rPr lang="ko-KR" altLang="en-US" sz="1400" err="1">
                <a:latin typeface="Malgun Gothic"/>
                <a:ea typeface="Malgun Gothic"/>
              </a:rPr>
              <a:t>GMM은</a:t>
            </a:r>
            <a:r>
              <a:rPr lang="ko-KR" altLang="en-US" sz="1400">
                <a:latin typeface="Malgun Gothic"/>
                <a:ea typeface="Malgun Gothic"/>
              </a:rPr>
              <a:t> </a:t>
            </a:r>
            <a:r>
              <a:rPr lang="ko-KR" altLang="en-US" sz="1400" b="1" err="1">
                <a:solidFill>
                  <a:schemeClr val="accent2"/>
                </a:solidFill>
                <a:latin typeface="Malgun Gothic"/>
                <a:ea typeface="Malgun Gothic"/>
              </a:rPr>
              <a:t>가우시안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 분포</a:t>
            </a:r>
            <a:r>
              <a:rPr lang="ko-KR" altLang="en-US" sz="1400">
                <a:latin typeface="Malgun Gothic"/>
                <a:ea typeface="Malgun Gothic"/>
              </a:rPr>
              <a:t>를 이용하여 데이터를 군집화 합니다.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05B8A-2C96-3222-FAF6-91824916732E}"/>
              </a:ext>
            </a:extLst>
          </p:cNvPr>
          <p:cNvSpPr txBox="1"/>
          <p:nvPr/>
        </p:nvSpPr>
        <p:spPr>
          <a:xfrm>
            <a:off x="1283896" y="2160171"/>
            <a:ext cx="5463037" cy="5845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latin typeface="Consolas"/>
                <a:ea typeface="맑은 고딕"/>
              </a:rPr>
              <a:t>GMM</a:t>
            </a:r>
            <a:r>
              <a:rPr lang="ko-KR" altLang="en-US" sz="2400" b="1">
                <a:latin typeface="Consolas"/>
                <a:ea typeface="맑은 고딕"/>
              </a:rPr>
              <a:t>(</a:t>
            </a:r>
            <a:r>
              <a:rPr lang="ko-KR" altLang="en-US" sz="2400" b="1" err="1">
                <a:latin typeface="Consolas"/>
                <a:ea typeface="맑은 고딕"/>
              </a:rPr>
              <a:t>Gaussian</a:t>
            </a:r>
            <a:r>
              <a:rPr lang="ko-KR" altLang="en-US" sz="2400" b="1">
                <a:latin typeface="Consolas"/>
                <a:ea typeface="맑은 고딕"/>
              </a:rPr>
              <a:t> </a:t>
            </a:r>
            <a:r>
              <a:rPr lang="ko-KR" altLang="en-US" sz="2400" b="1" err="1">
                <a:latin typeface="Consolas"/>
                <a:ea typeface="맑은 고딕"/>
              </a:rPr>
              <a:t>Mixture</a:t>
            </a:r>
            <a:r>
              <a:rPr lang="ko-KR" altLang="en-US" sz="2400" b="1">
                <a:latin typeface="Consolas"/>
                <a:ea typeface="맑은 고딕"/>
              </a:rPr>
              <a:t> </a:t>
            </a:r>
            <a:r>
              <a:rPr lang="ko-KR" altLang="en-US" sz="2400" b="1" err="1">
                <a:latin typeface="Consolas"/>
                <a:ea typeface="맑은 고딕"/>
              </a:rPr>
              <a:t>Model</a:t>
            </a:r>
            <a:r>
              <a:rPr lang="ko-KR" altLang="en-US" sz="2400" b="1">
                <a:latin typeface="Consolas"/>
                <a:ea typeface="맑은 고딕"/>
              </a:rPr>
              <a:t>)</a:t>
            </a:r>
            <a:endParaRPr 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37CF85-6572-5FE1-1F1A-F923BE7FC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86" y="225721"/>
            <a:ext cx="4862536" cy="3227347"/>
          </a:xfrm>
          <a:prstGeom prst="rect">
            <a:avLst/>
          </a:prstGeom>
        </p:spPr>
      </p:pic>
      <p:pic>
        <p:nvPicPr>
          <p:cNvPr id="4" name="그림 3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756EA18E-3138-E42A-BDB2-50D23BAC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386" y="3409140"/>
            <a:ext cx="4671840" cy="2849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290D4-97F5-D502-3423-953C06C68F62}"/>
              </a:ext>
            </a:extLst>
          </p:cNvPr>
          <p:cNvSpPr txBox="1"/>
          <p:nvPr/>
        </p:nvSpPr>
        <p:spPr>
          <a:xfrm>
            <a:off x="1214526" y="4007449"/>
            <a:ext cx="5016940" cy="1343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서로 다른 정규 분포에 기반해 군집화를 수행하는 것으로 여러 데이터 세트가 있다면 이를 구성하는 여러 개의 정규 분포 곡선을 추출하고</a:t>
            </a:r>
            <a:r>
              <a:rPr lang="en-US" altLang="ko-KR" sz="1400">
                <a:latin typeface="Malgun Gothic"/>
                <a:ea typeface="Malgun Gothic"/>
              </a:rPr>
              <a:t>, </a:t>
            </a:r>
            <a:r>
              <a:rPr lang="ko-KR" altLang="en-US" sz="1400">
                <a:latin typeface="Malgun Gothic"/>
                <a:ea typeface="Malgun Gothic"/>
              </a:rPr>
              <a:t>이 </a:t>
            </a:r>
            <a:r>
              <a:rPr lang="ko-KR" altLang="en-US" sz="1400" b="1">
                <a:latin typeface="Malgun Gothic"/>
                <a:ea typeface="Malgun Gothic"/>
              </a:rPr>
              <a:t>개별 데이터가 </a:t>
            </a:r>
            <a:r>
              <a:rPr lang="ko-KR" altLang="en-US" sz="1400">
                <a:latin typeface="Malgun Gothic"/>
                <a:ea typeface="Malgun Gothic"/>
              </a:rPr>
              <a:t>이중 어떤 </a:t>
            </a:r>
            <a:r>
              <a:rPr lang="ko-KR" altLang="en-US" sz="1400" b="1">
                <a:latin typeface="Malgun Gothic"/>
                <a:ea typeface="Malgun Gothic"/>
              </a:rPr>
              <a:t>정규 분포에 </a:t>
            </a:r>
            <a:r>
              <a:rPr lang="ko-KR" altLang="en-US" sz="1400">
                <a:latin typeface="Malgun Gothic"/>
                <a:ea typeface="Malgun Gothic"/>
              </a:rPr>
              <a:t>속하는지 결정 방식</a:t>
            </a:r>
          </a:p>
        </p:txBody>
      </p:sp>
    </p:spTree>
    <p:extLst>
      <p:ext uri="{BB962C8B-B14F-4D97-AF65-F5344CB8AC3E}">
        <p14:creationId xmlns:p14="http://schemas.microsoft.com/office/powerpoint/2010/main" val="1785632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6B2E9-79BE-FF91-8DFB-FFED6B58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B70C66D-0F72-7B14-FA90-A2696E372534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57C38F-CE5E-F89C-A381-6EF3A9BB8BED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F2ED1-E664-8608-ADFB-31AEC19FC769}"/>
              </a:ext>
            </a:extLst>
          </p:cNvPr>
          <p:cNvSpPr txBox="1"/>
          <p:nvPr/>
        </p:nvSpPr>
        <p:spPr>
          <a:xfrm>
            <a:off x="1442048" y="851832"/>
            <a:ext cx="4039679" cy="6694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모델링 비교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941F3D-15C4-5B6A-9EE0-887D5F4D9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598" y="2558042"/>
            <a:ext cx="3750419" cy="2584421"/>
          </a:xfrm>
          <a:prstGeom prst="rect">
            <a:avLst/>
          </a:prstGeom>
        </p:spPr>
      </p:pic>
      <p:pic>
        <p:nvPicPr>
          <p:cNvPr id="17" name="그림 16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84FDA9CA-2153-22E7-D903-61B8167E6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54" y="2555836"/>
            <a:ext cx="3641493" cy="25844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917BC9-F433-3A64-4306-4EA4E452FE89}"/>
              </a:ext>
            </a:extLst>
          </p:cNvPr>
          <p:cNvSpPr txBox="1"/>
          <p:nvPr/>
        </p:nvSpPr>
        <p:spPr>
          <a:xfrm>
            <a:off x="1114562" y="1894361"/>
            <a:ext cx="4039679" cy="5845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latin typeface="Consolas"/>
                <a:ea typeface="맑은 고딕"/>
              </a:rPr>
              <a:t>K- </a:t>
            </a:r>
            <a:r>
              <a:rPr lang="ko-KR" altLang="en-US" sz="2400" b="1" err="1">
                <a:latin typeface="Consolas"/>
                <a:ea typeface="맑은 고딕"/>
              </a:rPr>
              <a:t>Means</a:t>
            </a:r>
            <a:endParaRPr lang="ko-KR" sz="2400"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D8744-8A2D-7ED3-0C9E-B20D98EEADF0}"/>
              </a:ext>
            </a:extLst>
          </p:cNvPr>
          <p:cNvSpPr txBox="1"/>
          <p:nvPr/>
        </p:nvSpPr>
        <p:spPr>
          <a:xfrm>
            <a:off x="5154241" y="1894360"/>
            <a:ext cx="4039679" cy="5845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latin typeface="Consolas"/>
                <a:ea typeface="맑은 고딕"/>
              </a:rPr>
              <a:t>DBSCAN</a:t>
            </a:r>
            <a:endParaRPr lang="ko-KR" altLang="en-US" sz="2400" b="1">
              <a:latin typeface="Consolas"/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55303-DF26-6493-5350-185D4061304E}"/>
              </a:ext>
            </a:extLst>
          </p:cNvPr>
          <p:cNvSpPr txBox="1"/>
          <p:nvPr/>
        </p:nvSpPr>
        <p:spPr>
          <a:xfrm>
            <a:off x="7425052" y="1928928"/>
            <a:ext cx="5463037" cy="5845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err="1">
                <a:latin typeface="Consolas"/>
                <a:ea typeface="맑은 고딕"/>
              </a:rPr>
              <a:t>GMM</a:t>
            </a:r>
            <a:r>
              <a:rPr lang="ko-KR" altLang="en-US" sz="2400" b="1">
                <a:latin typeface="Consolas"/>
                <a:ea typeface="맑은 고딕"/>
              </a:rPr>
              <a:t>(</a:t>
            </a:r>
            <a:r>
              <a:rPr lang="ko-KR" altLang="en-US" sz="2400" b="1" err="1">
                <a:latin typeface="Consolas"/>
                <a:ea typeface="맑은 고딕"/>
              </a:rPr>
              <a:t>Gaussian</a:t>
            </a:r>
            <a:r>
              <a:rPr lang="ko-KR" altLang="en-US" sz="2400" b="1">
                <a:latin typeface="Consolas"/>
                <a:ea typeface="맑은 고딕"/>
              </a:rPr>
              <a:t> </a:t>
            </a:r>
            <a:r>
              <a:rPr lang="ko-KR" altLang="en-US" sz="2400" b="1" err="1">
                <a:latin typeface="Consolas"/>
                <a:ea typeface="맑은 고딕"/>
              </a:rPr>
              <a:t>Mixture</a:t>
            </a:r>
            <a:r>
              <a:rPr lang="ko-KR" altLang="en-US" sz="2400" b="1">
                <a:latin typeface="Consolas"/>
                <a:ea typeface="맑은 고딕"/>
              </a:rPr>
              <a:t> </a:t>
            </a:r>
            <a:r>
              <a:rPr lang="ko-KR" altLang="en-US" sz="2400" b="1" err="1">
                <a:latin typeface="Consolas"/>
                <a:ea typeface="맑은 고딕"/>
              </a:rPr>
              <a:t>Model</a:t>
            </a:r>
            <a:r>
              <a:rPr lang="ko-KR" altLang="en-US" sz="2400" b="1">
                <a:latin typeface="Consolas"/>
                <a:ea typeface="맑은 고딕"/>
              </a:rPr>
              <a:t>)</a:t>
            </a:r>
            <a:endParaRPr lang="ko-KR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F22BAA3-55C3-7F9A-90B8-977B0B5DF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4" y="2459813"/>
            <a:ext cx="3623779" cy="26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88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18D8-581C-7822-1CEB-5DE0252FA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6CDD74-AB05-D98C-D8BA-8B0A2C647948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BF251D-094F-CF52-DDD4-FA01865E984F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72EA3-532E-51DE-9596-F01C24EBE04D}"/>
              </a:ext>
            </a:extLst>
          </p:cNvPr>
          <p:cNvSpPr txBox="1"/>
          <p:nvPr/>
        </p:nvSpPr>
        <p:spPr>
          <a:xfrm>
            <a:off x="1442048" y="845320"/>
            <a:ext cx="10125668" cy="666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적절한 성능 지표 (</a:t>
            </a:r>
            <a:r>
              <a:rPr lang="ko-KR" altLang="en-US" sz="2800" b="1" err="1">
                <a:latin typeface="Consolas"/>
                <a:ea typeface="맑은 고딕"/>
              </a:rPr>
              <a:t>하이퍼파라미터</a:t>
            </a:r>
            <a:r>
              <a:rPr lang="ko-KR" altLang="en-US" sz="2800" b="1">
                <a:latin typeface="Consolas"/>
                <a:ea typeface="맑은 고딕"/>
              </a:rPr>
              <a:t> 튜닝)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A240AA-8A18-B23C-B8C6-0AB8D7F9B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1" y="4199229"/>
            <a:ext cx="3545729" cy="2161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D9D08D-5BDE-2A5F-0B3F-8DD8138D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3" y="1662848"/>
            <a:ext cx="3477925" cy="2161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65E20-A606-46A1-B091-3F06A8D28804}"/>
              </a:ext>
            </a:extLst>
          </p:cNvPr>
          <p:cNvSpPr txBox="1"/>
          <p:nvPr/>
        </p:nvSpPr>
        <p:spPr>
          <a:xfrm>
            <a:off x="4063722" y="1668448"/>
            <a:ext cx="7504398" cy="32987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군집화(클러스터링)은 비슷한 느낌을 가진 데이터를 묶음으로 만드는 이론입니다.(주관적)</a:t>
            </a:r>
          </a:p>
          <a:p>
            <a:pPr>
              <a:lnSpc>
                <a:spcPct val="150000"/>
              </a:lnSpc>
            </a:pPr>
            <a:endParaRPr lang="ko-KR" altLang="en-US" sz="14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따라서 정해진 정답이 없기 </a:t>
            </a:r>
            <a:r>
              <a:rPr lang="ko-KR" altLang="en-US" sz="1400" err="1">
                <a:latin typeface="Malgun Gothic"/>
                <a:ea typeface="Malgun Gothic"/>
              </a:rPr>
              <a:t>떄문에</a:t>
            </a:r>
            <a:r>
              <a:rPr lang="ko-KR" altLang="en-US" sz="1400">
                <a:latin typeface="Malgun Gothic"/>
                <a:ea typeface="Malgun Gothic"/>
              </a:rPr>
              <a:t> K의 값이 얼마나 </a:t>
            </a:r>
            <a:r>
              <a:rPr lang="ko-KR" altLang="en-US" sz="1400" err="1">
                <a:latin typeface="Malgun Gothic"/>
                <a:ea typeface="Malgun Gothic"/>
              </a:rPr>
              <a:t>적절하냐를</a:t>
            </a:r>
            <a:r>
              <a:rPr lang="ko-KR" altLang="en-US" sz="1400">
                <a:latin typeface="Malgun Gothic"/>
                <a:ea typeface="Malgun Gothic"/>
              </a:rPr>
              <a:t> 성능 지표로 정했습니다.</a:t>
            </a:r>
          </a:p>
          <a:p>
            <a:pPr>
              <a:lnSpc>
                <a:spcPct val="150000"/>
              </a:lnSpc>
            </a:pPr>
            <a:endParaRPr lang="ko-KR" altLang="en-US" sz="14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저희는 K-</a:t>
            </a:r>
            <a:r>
              <a:rPr lang="ko-KR" altLang="en-US" sz="1400" err="1">
                <a:latin typeface="Malgun Gothic"/>
                <a:ea typeface="Malgun Gothic"/>
              </a:rPr>
              <a:t>means를</a:t>
            </a:r>
            <a:r>
              <a:rPr lang="ko-KR" altLang="en-US" sz="1400">
                <a:latin typeface="Malgun Gothic"/>
                <a:ea typeface="Malgun Gothic"/>
              </a:rPr>
              <a:t> 사용했기에 적절한 K의 값을 찾는 방법인 </a:t>
            </a:r>
          </a:p>
          <a:p>
            <a:pPr>
              <a:lnSpc>
                <a:spcPct val="150000"/>
              </a:lnSpc>
            </a:pPr>
            <a:r>
              <a:rPr lang="ko-KR" altLang="en-US" sz="2000" b="1" err="1">
                <a:latin typeface="Malgun Gothic"/>
                <a:ea typeface="Malgun Gothic"/>
              </a:rPr>
              <a:t>Elbow</a:t>
            </a:r>
            <a:r>
              <a:rPr lang="ko-KR" altLang="en-US" sz="2000" b="1">
                <a:latin typeface="Malgun Gothic"/>
                <a:ea typeface="Malgun Gothic"/>
              </a:rPr>
              <a:t> </a:t>
            </a:r>
            <a:r>
              <a:rPr lang="ko-KR" altLang="en-US" sz="2000" b="1" err="1">
                <a:latin typeface="Malgun Gothic"/>
                <a:ea typeface="Malgun Gothic"/>
              </a:rPr>
              <a:t>Method</a:t>
            </a:r>
            <a:r>
              <a:rPr lang="ko-KR" altLang="en-US" sz="1400">
                <a:latin typeface="Malgun Gothic"/>
                <a:ea typeface="Malgun Gothic"/>
              </a:rPr>
              <a:t> 와 </a:t>
            </a:r>
            <a:r>
              <a:rPr lang="ko-KR" altLang="en-US" sz="2000" b="1" err="1">
                <a:latin typeface="Malgun Gothic"/>
                <a:ea typeface="Malgun Gothic"/>
              </a:rPr>
              <a:t>Silhouette</a:t>
            </a:r>
            <a:r>
              <a:rPr lang="ko-KR" altLang="en-US" sz="2000" b="1">
                <a:latin typeface="Malgun Gothic"/>
                <a:ea typeface="Malgun Gothic"/>
              </a:rPr>
              <a:t> </a:t>
            </a:r>
            <a:r>
              <a:rPr lang="ko-KR" altLang="en-US" sz="2000" b="1" err="1">
                <a:latin typeface="Malgun Gothic"/>
                <a:ea typeface="Malgun Gothic"/>
              </a:rPr>
              <a:t>Score</a:t>
            </a:r>
            <a:r>
              <a:rPr lang="ko-KR" altLang="en-US" sz="1400">
                <a:latin typeface="Malgun Gothic"/>
                <a:ea typeface="Malgun Gothic"/>
              </a:rPr>
              <a:t> 방법을 사용해서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 적절한 K의 값을 찾았습니다.</a:t>
            </a:r>
          </a:p>
          <a:p>
            <a:pPr>
              <a:lnSpc>
                <a:spcPct val="150000"/>
              </a:lnSpc>
            </a:pPr>
            <a:endParaRPr lang="ko-KR" altLang="en-US" sz="14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두 개의 방법을 통해 찾은 최적의 </a:t>
            </a:r>
            <a:r>
              <a:rPr lang="ko-KR" altLang="en-US" sz="2000" b="1">
                <a:latin typeface="Malgun Gothic"/>
                <a:ea typeface="Malgun Gothic"/>
              </a:rPr>
              <a:t>K</a:t>
            </a:r>
            <a:r>
              <a:rPr lang="ko-KR" altLang="en-US" sz="1400">
                <a:latin typeface="Malgun Gothic"/>
                <a:ea typeface="Malgun Gothic"/>
              </a:rPr>
              <a:t> 값인 </a:t>
            </a:r>
            <a:r>
              <a:rPr lang="ko-KR" altLang="en-US" sz="2000" b="1">
                <a:latin typeface="Malgun Gothic"/>
                <a:ea typeface="Malgun Gothic"/>
              </a:rPr>
              <a:t>10</a:t>
            </a:r>
            <a:r>
              <a:rPr lang="ko-KR" altLang="en-US" sz="1400">
                <a:latin typeface="Malgun Gothic"/>
                <a:ea typeface="Malgun Gothic"/>
              </a:rPr>
              <a:t>으로 K-</a:t>
            </a:r>
            <a:r>
              <a:rPr lang="ko-KR" altLang="en-US" sz="1400" err="1">
                <a:latin typeface="Malgun Gothic"/>
                <a:ea typeface="Malgun Gothic"/>
              </a:rPr>
              <a:t>means</a:t>
            </a:r>
            <a:r>
              <a:rPr lang="ko-KR" altLang="en-US" sz="1400">
                <a:latin typeface="Malgun Gothic"/>
                <a:ea typeface="Malgun Gothic"/>
              </a:rPr>
              <a:t> 군집화를 했습니다.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02332-9929-BC5F-FA32-CE0A4844A0AB}"/>
              </a:ext>
            </a:extLst>
          </p:cNvPr>
          <p:cNvSpPr txBox="1"/>
          <p:nvPr/>
        </p:nvSpPr>
        <p:spPr>
          <a:xfrm>
            <a:off x="354060" y="3817696"/>
            <a:ext cx="34790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&lt; </a:t>
            </a:r>
            <a:r>
              <a:rPr lang="ko-KR" altLang="en-US" err="1">
                <a:ea typeface="맑은 고딕"/>
              </a:rPr>
              <a:t>Elbow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Method</a:t>
            </a:r>
            <a:r>
              <a:rPr lang="ko-KR" altLang="en-US">
                <a:ea typeface="맑은 고딕"/>
              </a:rPr>
              <a:t> &gt;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FD5C4-0976-C6E3-5F5E-F5063221ECFD}"/>
              </a:ext>
            </a:extLst>
          </p:cNvPr>
          <p:cNvSpPr txBox="1"/>
          <p:nvPr/>
        </p:nvSpPr>
        <p:spPr>
          <a:xfrm>
            <a:off x="323272" y="6326908"/>
            <a:ext cx="34790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&lt; </a:t>
            </a:r>
            <a:r>
              <a:rPr lang="ko-KR" altLang="en-US" err="1">
                <a:ea typeface="맑은 고딕"/>
              </a:rPr>
              <a:t>Silhouette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Score</a:t>
            </a:r>
            <a:r>
              <a:rPr lang="ko-KR" altLang="en-US">
                <a:ea typeface="맑은 고딕"/>
              </a:rPr>
              <a:t> 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D749-F0DF-E868-A579-5BD17829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78E039-3E07-F7E1-FA17-11D70FEE99C1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433DB0-10D3-33C1-3520-55100D499F87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FB5A8-7969-24F2-71D7-97054C49E0D6}"/>
              </a:ext>
            </a:extLst>
          </p:cNvPr>
          <p:cNvSpPr txBox="1"/>
          <p:nvPr/>
        </p:nvSpPr>
        <p:spPr>
          <a:xfrm>
            <a:off x="2942230" y="382495"/>
            <a:ext cx="10125668" cy="666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적절한 성능 지표 (</a:t>
            </a:r>
            <a:r>
              <a:rPr lang="ko-KR" altLang="en-US" sz="2800" b="1" err="1">
                <a:latin typeface="Consolas"/>
                <a:ea typeface="맑은 고딕"/>
              </a:rPr>
              <a:t>Silhouette</a:t>
            </a:r>
            <a:r>
              <a:rPr lang="ko-KR" altLang="en-US" sz="2800" b="1">
                <a:latin typeface="Consolas"/>
                <a:ea typeface="맑은 고딕"/>
              </a:rPr>
              <a:t> </a:t>
            </a:r>
            <a:r>
              <a:rPr lang="ko-KR" altLang="en-US" sz="2800" b="1" err="1">
                <a:latin typeface="Consolas"/>
                <a:ea typeface="맑은 고딕"/>
              </a:rPr>
              <a:t>Score</a:t>
            </a:r>
            <a:r>
              <a:rPr lang="ko-KR" altLang="en-US" sz="2800" b="1">
                <a:latin typeface="Consolas"/>
                <a:ea typeface="맑은 고딕"/>
              </a:rPr>
              <a:t>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59AF63-E4F9-E005-F48B-48563DEC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51" y="1049024"/>
            <a:ext cx="8876497" cy="52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0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C5AC1-CB74-47FC-BFC1-816FFBBC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69CFB77-0F0F-ADB2-3B48-CB3B29428A75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C5CF9A-9841-38D4-2228-DBF8B3037BE6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E486C-FB2C-1131-E8F4-08F5D1D57478}"/>
              </a:ext>
            </a:extLst>
          </p:cNvPr>
          <p:cNvSpPr txBox="1"/>
          <p:nvPr/>
        </p:nvSpPr>
        <p:spPr>
          <a:xfrm>
            <a:off x="1726286" y="867591"/>
            <a:ext cx="10125668" cy="666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노래 추천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FE62B-327D-016B-2C59-90574758DA91}"/>
              </a:ext>
            </a:extLst>
          </p:cNvPr>
          <p:cNvSpPr txBox="1"/>
          <p:nvPr/>
        </p:nvSpPr>
        <p:spPr>
          <a:xfrm>
            <a:off x="1726286" y="1906227"/>
            <a:ext cx="9866030" cy="11467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2"/>
                </a:solidFill>
                <a:latin typeface="Malgun Gothic"/>
                <a:ea typeface="Malgun Gothic"/>
              </a:rPr>
              <a:t>Spotify API</a:t>
            </a:r>
            <a:r>
              <a:rPr lang="ko-KR" altLang="en-US" sz="1400" b="1" err="1">
                <a:solidFill>
                  <a:schemeClr val="accent2"/>
                </a:solidFill>
                <a:latin typeface="Malgun Gothic"/>
                <a:ea typeface="Malgun Gothic"/>
              </a:rPr>
              <a:t>를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 인증하는 방식</a:t>
            </a:r>
            <a:r>
              <a:rPr lang="ko-KR" altLang="en-US" sz="1400">
                <a:latin typeface="Malgun Gothic"/>
                <a:ea typeface="Malgun Gothic"/>
              </a:rPr>
              <a:t>으로 제작하였으며</a:t>
            </a:r>
            <a:r>
              <a:rPr lang="en-US" altLang="ko-KR" sz="1400">
                <a:latin typeface="Malgun Gothic"/>
                <a:ea typeface="Malgun Gothic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곡의 존재 여부로 곡을 추가할 수 도 있으며 위 사진과 같이</a:t>
            </a:r>
            <a:r>
              <a:rPr lang="ko-KR" altLang="en-US" sz="1600" b="1">
                <a:latin typeface="Malgun Gothic"/>
                <a:ea typeface="Malgun Gothic"/>
              </a:rPr>
              <a:t> 4개의 노래를 입력</a:t>
            </a:r>
            <a:r>
              <a:rPr lang="ko-KR" altLang="en-US" sz="1400">
                <a:latin typeface="Malgun Gothic"/>
                <a:ea typeface="Malgun Gothic"/>
              </a:rPr>
              <a:t>하여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아래 사진과 같이</a:t>
            </a:r>
            <a:r>
              <a:rPr lang="ko-KR" altLang="en-US" b="1">
                <a:latin typeface="Malgun Gothic"/>
                <a:ea typeface="Malgun Gothic"/>
              </a:rPr>
              <a:t> 랜덤으로 10개의 노래</a:t>
            </a:r>
            <a:r>
              <a:rPr lang="ko-KR" altLang="en-US" sz="1400">
                <a:latin typeface="Malgun Gothic"/>
                <a:ea typeface="Malgun Gothic"/>
              </a:rPr>
              <a:t>를 추천 받을 수 있습니다</a:t>
            </a:r>
            <a:r>
              <a:rPr lang="en-US" altLang="ko-KR" sz="1400">
                <a:latin typeface="Malgun Gothic"/>
                <a:ea typeface="Malgun Gothic"/>
              </a:rPr>
              <a:t>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0D48F-3F45-A822-929D-A24D6975DF85}"/>
              </a:ext>
            </a:extLst>
          </p:cNvPr>
          <p:cNvSpPr txBox="1"/>
          <p:nvPr/>
        </p:nvSpPr>
        <p:spPr>
          <a:xfrm>
            <a:off x="1726286" y="5205150"/>
            <a:ext cx="5016940" cy="1020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이렇게 추천 받은 곡은</a:t>
            </a:r>
            <a:endParaRPr lang="en-US" altLang="ko-KR" sz="14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곡의 이름</a:t>
            </a:r>
            <a:r>
              <a:rPr lang="en-US" altLang="ko-KR" sz="1400" b="1">
                <a:solidFill>
                  <a:schemeClr val="accent2"/>
                </a:solidFill>
                <a:latin typeface="Malgun Gothic"/>
                <a:ea typeface="Malgun Gothic"/>
              </a:rPr>
              <a:t>, 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연도</a:t>
            </a:r>
            <a:r>
              <a:rPr lang="en-US" altLang="ko-KR" sz="1400" b="1">
                <a:solidFill>
                  <a:schemeClr val="accent2"/>
                </a:solidFill>
                <a:latin typeface="Malgun Gothic"/>
                <a:ea typeface="Malgun Gothic"/>
              </a:rPr>
              <a:t>, 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아티스트</a:t>
            </a:r>
            <a:r>
              <a:rPr lang="ko-KR" altLang="en-US" sz="1400">
                <a:latin typeface="Malgun Gothic"/>
                <a:ea typeface="Malgun Gothic"/>
              </a:rPr>
              <a:t> 순서대로 출력합니다</a:t>
            </a:r>
            <a:r>
              <a:rPr lang="en-US" altLang="ko-KR" sz="1400">
                <a:latin typeface="Malgun Gothic"/>
                <a:ea typeface="Malgun Gothic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Malgun Gothic"/>
                <a:ea typeface="Malgun Gothic"/>
              </a:rPr>
              <a:t>(</a:t>
            </a:r>
            <a:r>
              <a:rPr lang="en-US" altLang="ko-KR" sz="1400" err="1">
                <a:latin typeface="Malgun Gothic"/>
                <a:ea typeface="Malgun Gothic"/>
              </a:rPr>
              <a:t>추천</a:t>
            </a:r>
            <a:r>
              <a:rPr lang="en-US" altLang="ko-KR" sz="1400">
                <a:latin typeface="Malgun Gothic"/>
                <a:ea typeface="Malgun Gothic"/>
              </a:rPr>
              <a:t> </a:t>
            </a:r>
            <a:r>
              <a:rPr lang="en-US" altLang="ko-KR" sz="1400" err="1">
                <a:latin typeface="Malgun Gothic"/>
                <a:ea typeface="Malgun Gothic"/>
              </a:rPr>
              <a:t>곡의</a:t>
            </a:r>
            <a:r>
              <a:rPr lang="en-US" altLang="ko-KR" sz="1400">
                <a:latin typeface="Malgun Gothic"/>
                <a:ea typeface="Malgun Gothic"/>
              </a:rPr>
              <a:t> </a:t>
            </a:r>
            <a:r>
              <a:rPr lang="en-US" altLang="ko-KR" sz="1400" err="1">
                <a:latin typeface="Malgun Gothic"/>
                <a:ea typeface="Malgun Gothic"/>
              </a:rPr>
              <a:t>개수는</a:t>
            </a:r>
            <a:r>
              <a:rPr lang="en-US" altLang="ko-KR" sz="1400">
                <a:latin typeface="Malgun Gothic"/>
                <a:ea typeface="Malgun Gothic"/>
              </a:rPr>
              <a:t> </a:t>
            </a:r>
            <a:r>
              <a:rPr lang="en-US" altLang="ko-KR" sz="1400" err="1">
                <a:latin typeface="Malgun Gothic"/>
                <a:ea typeface="Malgun Gothic"/>
              </a:rPr>
              <a:t>바꿀</a:t>
            </a:r>
            <a:r>
              <a:rPr lang="en-US" altLang="ko-KR" sz="1400">
                <a:latin typeface="Malgun Gothic"/>
                <a:ea typeface="Malgun Gothic"/>
              </a:rPr>
              <a:t> 수 </a:t>
            </a:r>
            <a:r>
              <a:rPr lang="en-US" altLang="ko-KR" sz="1400" err="1">
                <a:latin typeface="Malgun Gothic"/>
                <a:ea typeface="Malgun Gothic"/>
              </a:rPr>
              <a:t>있습니다</a:t>
            </a:r>
            <a:r>
              <a:rPr lang="en-US" altLang="ko-KR" sz="1400">
                <a:latin typeface="Malgun Gothic"/>
                <a:ea typeface="Malgun Gothic"/>
              </a:rPr>
              <a:t>)</a:t>
            </a:r>
          </a:p>
        </p:txBody>
      </p:sp>
      <p:pic>
        <p:nvPicPr>
          <p:cNvPr id="2" name="그림 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580BB7E7-ADCA-C2F9-D549-5AC802E6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94" y="3002107"/>
            <a:ext cx="7334251" cy="2225387"/>
          </a:xfrm>
          <a:prstGeom prst="rect">
            <a:avLst/>
          </a:prstGeom>
        </p:spPr>
      </p:pic>
      <p:pic>
        <p:nvPicPr>
          <p:cNvPr id="4" name="그림 3" descr="텍스트, 폰트, 친필, 스크린샷이(가) 표시된 사진&#10;&#10;자동 생성된 설명">
            <a:extLst>
              <a:ext uri="{FF2B5EF4-FFF2-40B4-BE49-F238E27FC236}">
                <a16:creationId xmlns:a16="http://schemas.microsoft.com/office/drawing/2014/main" id="{87883464-84CA-F13E-D4E0-71FB4C3E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745" y="573033"/>
            <a:ext cx="6137564" cy="11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4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96FCC-443F-19A5-A949-CB51FF63F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92CFF82-BA67-7E65-09A9-612B018E49DE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D5B94A-7666-F5E8-F469-274255EC769C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949FB-72CA-18E5-BF5D-2E0D45B1974C}"/>
              </a:ext>
            </a:extLst>
          </p:cNvPr>
          <p:cNvSpPr txBox="1"/>
          <p:nvPr/>
        </p:nvSpPr>
        <p:spPr>
          <a:xfrm>
            <a:off x="1442048" y="851832"/>
            <a:ext cx="4524643" cy="666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도전 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BA66D-29F1-186B-363B-63F9C2B57C75}"/>
              </a:ext>
            </a:extLst>
          </p:cNvPr>
          <p:cNvSpPr txBox="1"/>
          <p:nvPr/>
        </p:nvSpPr>
        <p:spPr>
          <a:xfrm>
            <a:off x="1440513" y="2263784"/>
            <a:ext cx="4267200" cy="1343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err="1">
                <a:latin typeface="Malgun Gothic"/>
                <a:ea typeface="Malgun Gothic"/>
              </a:rPr>
              <a:t>Colab</a:t>
            </a:r>
            <a:r>
              <a:rPr lang="ko-KR" altLang="en-US" sz="1400" err="1">
                <a:latin typeface="Malgun Gothic"/>
                <a:ea typeface="Malgun Gothic"/>
              </a:rPr>
              <a:t>으로</a:t>
            </a:r>
            <a:r>
              <a:rPr lang="ko-KR" altLang="en-US" sz="1400">
                <a:latin typeface="Malgun Gothic"/>
                <a:ea typeface="Malgun Gothic"/>
              </a:rPr>
              <a:t> </a:t>
            </a:r>
            <a:r>
              <a:rPr lang="en-US" altLang="ko-KR" sz="1400" b="1">
                <a:latin typeface="Malgun Gothic"/>
                <a:ea typeface="Malgun Gothic"/>
              </a:rPr>
              <a:t>DBSCAN </a:t>
            </a:r>
            <a:r>
              <a:rPr lang="ko-KR" altLang="en-US" sz="1400" b="1">
                <a:latin typeface="Malgun Gothic"/>
                <a:ea typeface="Malgun Gothic"/>
              </a:rPr>
              <a:t>모델</a:t>
            </a:r>
            <a:r>
              <a:rPr lang="ko-KR" altLang="en-US" sz="1400">
                <a:latin typeface="Malgun Gothic"/>
                <a:ea typeface="Malgun Gothic"/>
              </a:rPr>
              <a:t>을 </a:t>
            </a:r>
            <a:r>
              <a:rPr lang="ko-KR" altLang="en-US" sz="1400" err="1">
                <a:latin typeface="Malgun Gothic"/>
                <a:ea typeface="Malgun Gothic"/>
              </a:rPr>
              <a:t>구동했을때</a:t>
            </a:r>
            <a:r>
              <a:rPr lang="en-US" altLang="ko-KR" sz="1400">
                <a:latin typeface="Malgun Gothic"/>
                <a:ea typeface="Malgun Gothic"/>
              </a:rPr>
              <a:t>,</a:t>
            </a:r>
            <a:r>
              <a:rPr lang="ko-KR" altLang="en-US" sz="1400">
                <a:latin typeface="Malgun Gothic"/>
                <a:ea typeface="Malgun Gothic"/>
              </a:rPr>
              <a:t> </a:t>
            </a:r>
            <a:r>
              <a:rPr lang="en-US" altLang="ko-KR" sz="1400" b="1">
                <a:latin typeface="Malgun Gothic"/>
                <a:ea typeface="Malgun Gothic"/>
              </a:rPr>
              <a:t>DBSCAN</a:t>
            </a:r>
            <a:r>
              <a:rPr lang="ko-KR" altLang="en-US" sz="1400">
                <a:latin typeface="Malgun Gothic"/>
                <a:ea typeface="Malgun Gothic"/>
              </a:rPr>
              <a:t>이 모든 데이터 값 다 </a:t>
            </a:r>
            <a:r>
              <a:rPr lang="ko-KR" altLang="en-US" sz="1400" err="1">
                <a:latin typeface="Malgun Gothic"/>
                <a:ea typeface="Malgun Gothic"/>
              </a:rPr>
              <a:t>처리하다보니</a:t>
            </a:r>
            <a:r>
              <a:rPr lang="ko-KR" altLang="en-US" sz="1400">
                <a:latin typeface="Malgun Gothic"/>
                <a:ea typeface="Malgun Gothic"/>
              </a:rPr>
              <a:t> 시간이 많이 걸려서 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여러 </a:t>
            </a:r>
            <a:r>
              <a:rPr lang="en-US" altLang="ko-KR" sz="1400" b="1">
                <a:solidFill>
                  <a:schemeClr val="accent2"/>
                </a:solidFill>
                <a:latin typeface="Malgun Gothic"/>
                <a:ea typeface="Malgun Gothic"/>
              </a:rPr>
              <a:t>eps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값과 </a:t>
            </a:r>
            <a:r>
              <a:rPr lang="en-US" altLang="ko-KR" sz="1400" b="1" err="1">
                <a:solidFill>
                  <a:schemeClr val="accent2"/>
                </a:solidFill>
                <a:latin typeface="Malgun Gothic"/>
                <a:ea typeface="Malgun Gothic"/>
              </a:rPr>
              <a:t>min_samples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값</a:t>
            </a:r>
            <a:r>
              <a:rPr lang="ko-KR" altLang="en-US" sz="1400">
                <a:latin typeface="Malgun Gothic"/>
                <a:ea typeface="Malgun Gothic"/>
              </a:rPr>
              <a:t>을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전부 확인하지 못하였던 부분이 가장 어려웠습니다</a:t>
            </a:r>
            <a:r>
              <a:rPr lang="en-US" altLang="ko-KR" sz="1400">
                <a:latin typeface="Malgun Gothic"/>
                <a:ea typeface="Malgun Gothic"/>
              </a:rPr>
              <a:t>.</a:t>
            </a:r>
            <a:endParaRPr lang="ko-KR" altLang="en-US" sz="1400">
              <a:latin typeface="Malgun Gothic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0A2AE-7241-AFD1-E503-49215B3CDB07}"/>
              </a:ext>
            </a:extLst>
          </p:cNvPr>
          <p:cNvSpPr txBox="1"/>
          <p:nvPr/>
        </p:nvSpPr>
        <p:spPr>
          <a:xfrm>
            <a:off x="6107206" y="2264476"/>
            <a:ext cx="4524642" cy="1435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이러한 부분은 더 나은 환경에서 </a:t>
            </a:r>
            <a:r>
              <a:rPr lang="en-US" altLang="ko-KR" sz="1400" b="1" err="1">
                <a:latin typeface="Malgun Gothic"/>
                <a:ea typeface="Malgun Gothic"/>
              </a:rPr>
              <a:t>GMM</a:t>
            </a:r>
            <a:r>
              <a:rPr lang="ko-KR" altLang="en-US" sz="1400">
                <a:latin typeface="Malgun Gothic"/>
                <a:ea typeface="Malgun Gothic"/>
              </a:rPr>
              <a:t>과 </a:t>
            </a:r>
            <a:r>
              <a:rPr lang="en-US" altLang="ko-KR" sz="1400" b="1" err="1">
                <a:latin typeface="Malgun Gothic"/>
                <a:ea typeface="Malgun Gothic"/>
              </a:rPr>
              <a:t>DBSCAN</a:t>
            </a:r>
            <a:r>
              <a:rPr lang="ko-KR" altLang="en-US" sz="1400">
                <a:latin typeface="Malgun Gothic"/>
                <a:ea typeface="Malgun Gothic"/>
              </a:rPr>
              <a:t>을 사용하여 </a:t>
            </a:r>
            <a:r>
              <a:rPr lang="en-US" altLang="ko-KR" sz="1400">
                <a:latin typeface="Malgun Gothic"/>
                <a:ea typeface="Malgun Gothic"/>
              </a:rPr>
              <a:t>K-Means</a:t>
            </a:r>
            <a:r>
              <a:rPr lang="ko-KR" altLang="en-US" sz="1400">
                <a:latin typeface="Malgun Gothic"/>
                <a:ea typeface="Malgun Gothic"/>
              </a:rPr>
              <a:t>보다 더 유연하게</a:t>
            </a:r>
            <a:r>
              <a:rPr lang="en-US" altLang="ko-KR" sz="1400">
                <a:latin typeface="Malgun Gothic"/>
                <a:ea typeface="Malgun Gothic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다양한 데이터를 구동하고,</a:t>
            </a:r>
            <a:r>
              <a:rPr lang="ko-KR" altLang="en-US"/>
              <a:t> </a:t>
            </a:r>
            <a:r>
              <a:rPr lang="ko-KR" altLang="en-US" sz="1400">
                <a:latin typeface="Malgun Gothic"/>
                <a:ea typeface="Malgun Gothic"/>
              </a:rPr>
              <a:t>좀더 확실한</a:t>
            </a:r>
            <a:r>
              <a:rPr lang="en-US" altLang="ko-KR" sz="1400">
                <a:latin typeface="Malgun Gothic"/>
                <a:ea typeface="Malgun Gothic"/>
              </a:rPr>
              <a:t> </a:t>
            </a:r>
            <a:r>
              <a:rPr lang="en-US" altLang="ko-KR" sz="1400" b="1">
                <a:latin typeface="Malgun Gothic"/>
                <a:ea typeface="Malgun Gothic"/>
              </a:rPr>
              <a:t>eps, </a:t>
            </a:r>
            <a:r>
              <a:rPr lang="en-US" altLang="ko-KR" sz="1400" b="1" err="1">
                <a:latin typeface="Malgun Gothic"/>
                <a:ea typeface="Malgun Gothic"/>
              </a:rPr>
              <a:t>min_Samples</a:t>
            </a:r>
            <a:r>
              <a:rPr lang="en-US" altLang="ko-KR" sz="1400" b="1">
                <a:latin typeface="Malgun Gothic"/>
                <a:ea typeface="Malgun Gothic"/>
              </a:rPr>
              <a:t> </a:t>
            </a:r>
            <a:r>
              <a:rPr lang="ko-KR" altLang="en-US" sz="1400" b="1">
                <a:latin typeface="Malgun Gothic"/>
                <a:ea typeface="Malgun Gothic"/>
              </a:rPr>
              <a:t>값</a:t>
            </a:r>
            <a:r>
              <a:rPr lang="ko-KR" altLang="en-US" sz="1400">
                <a:latin typeface="Malgun Gothic"/>
                <a:ea typeface="Malgun Gothic"/>
              </a:rPr>
              <a:t>을 찾아 모델을 학습시키는 것이 필요할 것 같습니다.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C4B0D-6D53-EEDA-0D65-7EF1BA384629}"/>
              </a:ext>
            </a:extLst>
          </p:cNvPr>
          <p:cNvSpPr txBox="1"/>
          <p:nvPr/>
        </p:nvSpPr>
        <p:spPr>
          <a:xfrm>
            <a:off x="6097179" y="4118159"/>
            <a:ext cx="4905642" cy="697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또한 </a:t>
            </a:r>
            <a:r>
              <a:rPr lang="ko-KR" altLang="en-US" sz="1400" b="1">
                <a:latin typeface="Malgun Gothic"/>
                <a:ea typeface="Malgun Gothic"/>
              </a:rPr>
              <a:t>랜덤의 노래를 </a:t>
            </a:r>
            <a:r>
              <a:rPr lang="ko-KR" altLang="en-US" sz="1400" b="1" err="1">
                <a:latin typeface="Malgun Gothic"/>
                <a:ea typeface="Malgun Gothic"/>
              </a:rPr>
              <a:t>추천받는</a:t>
            </a:r>
            <a:r>
              <a:rPr lang="ko-KR" altLang="en-US" sz="1400" b="1">
                <a:latin typeface="Malgun Gothic"/>
                <a:ea typeface="Malgun Gothic"/>
              </a:rPr>
              <a:t> 식</a:t>
            </a:r>
            <a:r>
              <a:rPr lang="ko-KR" altLang="en-US" sz="1400">
                <a:latin typeface="Malgun Gothic"/>
                <a:ea typeface="Malgun Gothic"/>
              </a:rPr>
              <a:t>으로 만들었지만</a:t>
            </a:r>
            <a:r>
              <a:rPr lang="en-US" altLang="ko-KR" sz="1400">
                <a:latin typeface="Malgun Gothic"/>
                <a:ea typeface="Malgun Gothic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>
                <a:latin typeface="Malgun Gothic"/>
                <a:ea typeface="Malgun Gothic"/>
              </a:rPr>
              <a:t>장르를 통한 노래를 추출 </a:t>
            </a:r>
            <a:r>
              <a:rPr lang="ko-KR" altLang="en-US" sz="1400">
                <a:latin typeface="Malgun Gothic"/>
                <a:ea typeface="Malgun Gothic"/>
              </a:rPr>
              <a:t>할</a:t>
            </a:r>
            <a:r>
              <a:rPr lang="ko-KR" altLang="en-US" sz="1400" b="1">
                <a:latin typeface="Malgun Gothic"/>
                <a:ea typeface="Malgun Gothic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수 있도록 개선하고 싶습니다</a:t>
            </a:r>
            <a:r>
              <a:rPr lang="en-US" altLang="ko-KR" sz="1400">
                <a:latin typeface="Malgun Gothic"/>
                <a:ea typeface="Malgun Gothic"/>
              </a:rPr>
              <a:t>.</a:t>
            </a:r>
            <a:r>
              <a:rPr lang="ko-KR" altLang="en-US" sz="1400">
                <a:latin typeface="Malgun Gothic"/>
                <a:ea typeface="Malgun Gothic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69910-0636-5703-68CC-A5C96FB83255}"/>
              </a:ext>
            </a:extLst>
          </p:cNvPr>
          <p:cNvSpPr txBox="1"/>
          <p:nvPr/>
        </p:nvSpPr>
        <p:spPr>
          <a:xfrm>
            <a:off x="6098715" y="851832"/>
            <a:ext cx="4524643" cy="666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개선 사항</a:t>
            </a:r>
          </a:p>
        </p:txBody>
      </p:sp>
    </p:spTree>
    <p:extLst>
      <p:ext uri="{BB962C8B-B14F-4D97-AF65-F5344CB8AC3E}">
        <p14:creationId xmlns:p14="http://schemas.microsoft.com/office/powerpoint/2010/main" val="344676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BA1D7-AF45-1DB0-4963-BE4ECA449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A63CF44-E99D-11AB-2348-245261C4D8B9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DEF0D7-9D9C-B978-89AA-96B7DEF2BE36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1B495-AEF1-D488-7AAF-0F8AFE3F6496}"/>
              </a:ext>
            </a:extLst>
          </p:cNvPr>
          <p:cNvSpPr txBox="1"/>
          <p:nvPr/>
        </p:nvSpPr>
        <p:spPr>
          <a:xfrm>
            <a:off x="1797856" y="1053893"/>
            <a:ext cx="117729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latin typeface="Consolas"/>
                <a:ea typeface="맑은 고딕"/>
              </a:rPr>
              <a:t>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29E9D-3507-AB4D-4EDE-B5FE1F131258}"/>
              </a:ext>
            </a:extLst>
          </p:cNvPr>
          <p:cNvSpPr txBox="1"/>
          <p:nvPr/>
        </p:nvSpPr>
        <p:spPr>
          <a:xfrm>
            <a:off x="7469141" y="1591344"/>
            <a:ext cx="154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문제 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F07DA-943B-4EB2-6BC6-017DE73F52B7}"/>
              </a:ext>
            </a:extLst>
          </p:cNvPr>
          <p:cNvSpPr txBox="1"/>
          <p:nvPr/>
        </p:nvSpPr>
        <p:spPr>
          <a:xfrm>
            <a:off x="7469141" y="2192166"/>
            <a:ext cx="3880234" cy="7035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dirty="0">
                <a:latin typeface="윤고딕"/>
                <a:ea typeface="맑은 고딕"/>
              </a:rPr>
              <a:t>다양한 종류의 </a:t>
            </a:r>
            <a:r>
              <a:rPr lang="ko-KR" sz="1400" dirty="0">
                <a:latin typeface="윤고딕"/>
                <a:ea typeface="맑은 고딕"/>
              </a:rPr>
              <a:t>음원을 추천하고자 모델을 선택하였습니다.</a:t>
            </a:r>
            <a:endParaRPr lang="ko-KR" sz="1400" dirty="0">
              <a:ea typeface="맑은 고딕"/>
            </a:endParaRPr>
          </a:p>
        </p:txBody>
      </p:sp>
      <p:pic>
        <p:nvPicPr>
          <p:cNvPr id="7" name="그림 6" descr="그래픽, 텍스트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80C783BB-217B-42CF-A63D-77A1FE7D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11" y="2421830"/>
            <a:ext cx="4434575" cy="2012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1A6C9D-C347-0B0D-CE9B-6938E421E414}"/>
              </a:ext>
            </a:extLst>
          </p:cNvPr>
          <p:cNvSpPr txBox="1"/>
          <p:nvPr/>
        </p:nvSpPr>
        <p:spPr>
          <a:xfrm>
            <a:off x="7585844" y="3358673"/>
            <a:ext cx="3763532" cy="10404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2"/>
                </a:solidFill>
                <a:latin typeface="Malgun Gothic"/>
                <a:ea typeface="맑은 고딕"/>
              </a:rPr>
              <a:t>Spotify </a:t>
            </a:r>
            <a:r>
              <a:rPr lang="en-US" altLang="ko-KR" sz="1400" dirty="0" err="1">
                <a:solidFill>
                  <a:schemeClr val="accent2"/>
                </a:solidFill>
                <a:latin typeface="Malgun Gothic"/>
                <a:ea typeface="맑은 고딕"/>
              </a:rPr>
              <a:t>데이터셋</a:t>
            </a:r>
            <a:r>
              <a:rPr lang="en-US" altLang="ko-KR" sz="1400" dirty="0" err="1">
                <a:latin typeface="Malgun Gothic"/>
                <a:ea typeface="맑은 고딕"/>
              </a:rPr>
              <a:t>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사용하여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ko-KR" altLang="en-US" sz="1400" b="1" dirty="0">
                <a:latin typeface="Malgun Gothic"/>
                <a:ea typeface="맑은 고딕"/>
              </a:rPr>
              <a:t>사용자가</a:t>
            </a:r>
            <a:r>
              <a:rPr lang="en-US" altLang="ko-KR" sz="1400" b="1" dirty="0">
                <a:latin typeface="Malgun Gothic"/>
                <a:ea typeface="맑은 고딕"/>
              </a:rPr>
              <a:t> </a:t>
            </a:r>
            <a:r>
              <a:rPr lang="en-US" altLang="ko-KR" sz="1400" b="1" dirty="0" err="1">
                <a:latin typeface="Malgun Gothic"/>
                <a:ea typeface="맑은 고딕"/>
              </a:rPr>
              <a:t>노래명을</a:t>
            </a:r>
            <a:r>
              <a:rPr lang="en-US" altLang="ko-KR" sz="1400" b="1" dirty="0">
                <a:latin typeface="Malgun Gothic"/>
                <a:ea typeface="맑은 고딕"/>
              </a:rPr>
              <a:t> </a:t>
            </a:r>
            <a:r>
              <a:rPr lang="en-US" altLang="ko-KR" sz="1400" b="1" dirty="0" err="1">
                <a:latin typeface="Malgun Gothic"/>
                <a:ea typeface="맑은 고딕"/>
              </a:rPr>
              <a:t>직접</a:t>
            </a:r>
            <a:r>
              <a:rPr lang="en-US" altLang="ko-KR" sz="1400" b="1" dirty="0">
                <a:latin typeface="Malgun Gothic"/>
                <a:ea typeface="맑은 고딕"/>
              </a:rPr>
              <a:t> </a:t>
            </a:r>
            <a:r>
              <a:rPr lang="en-US" altLang="ko-KR" sz="1400" b="1" dirty="0" err="1">
                <a:latin typeface="Malgun Gothic"/>
                <a:ea typeface="맑은 고딕"/>
              </a:rPr>
              <a:t>입력하</a:t>
            </a:r>
            <a:r>
              <a:rPr lang="ko-KR" altLang="en-US" sz="1400" b="1" dirty="0">
                <a:latin typeface="Malgun Gothic"/>
                <a:ea typeface="맑은 고딕"/>
              </a:rPr>
              <a:t>면</a:t>
            </a:r>
            <a:r>
              <a:rPr lang="en-US" altLang="ko-KR" sz="1400" b="1" dirty="0">
                <a:latin typeface="Malgun Gothic"/>
                <a:ea typeface="맑은 고딕"/>
              </a:rPr>
              <a:t> </a:t>
            </a:r>
            <a:r>
              <a:rPr lang="en-US" altLang="ko-KR" sz="1400" b="1" dirty="0" err="1">
                <a:latin typeface="Malgun Gothic"/>
                <a:ea typeface="맑은 고딕"/>
              </a:rPr>
              <a:t>원하는</a:t>
            </a:r>
            <a:r>
              <a:rPr lang="en-US" altLang="ko-KR" sz="1400" b="1" dirty="0">
                <a:latin typeface="Malgun Gothic"/>
                <a:ea typeface="맑은 고딕"/>
              </a:rPr>
              <a:t> </a:t>
            </a:r>
            <a:r>
              <a:rPr lang="en-US" altLang="ko-KR" sz="1400" b="1" dirty="0" err="1">
                <a:latin typeface="Malgun Gothic"/>
                <a:ea typeface="맑은 고딕"/>
              </a:rPr>
              <a:t>갯수의</a:t>
            </a:r>
            <a:r>
              <a:rPr lang="en-US" altLang="ko-KR" sz="1400" b="1" dirty="0">
                <a:latin typeface="Malgun Gothic"/>
                <a:ea typeface="맑은 고딕"/>
              </a:rPr>
              <a:t> </a:t>
            </a:r>
            <a:r>
              <a:rPr lang="en-US" altLang="ko-KR" sz="1400" b="1" dirty="0" err="1">
                <a:latin typeface="Malgun Gothic"/>
                <a:ea typeface="맑은 고딕"/>
              </a:rPr>
              <a:t>노래를</a:t>
            </a:r>
            <a:r>
              <a:rPr lang="en-US" altLang="ko-KR" sz="1400" b="1" dirty="0">
                <a:latin typeface="Malgun Gothic"/>
                <a:ea typeface="맑은 고딕"/>
              </a:rPr>
              <a:t> </a:t>
            </a:r>
            <a:r>
              <a:rPr lang="en-US" altLang="ko-KR" sz="1400" b="1" dirty="0" err="1">
                <a:latin typeface="Malgun Gothic"/>
                <a:ea typeface="맑은 고딕"/>
              </a:rPr>
              <a:t>추천해</a:t>
            </a:r>
            <a:r>
              <a:rPr lang="en-US" altLang="ko-KR" sz="1400" b="1" dirty="0">
                <a:latin typeface="Malgun Gothic"/>
                <a:ea typeface="맑은 고딕"/>
              </a:rPr>
              <a:t> 줄 수 </a:t>
            </a:r>
            <a:r>
              <a:rPr lang="en-US" altLang="ko-KR" sz="1400" b="1" dirty="0" err="1">
                <a:latin typeface="Malgun Gothic"/>
                <a:ea typeface="맑은 고딕"/>
              </a:rPr>
              <a:t>있는</a:t>
            </a:r>
            <a:r>
              <a:rPr lang="en-US" altLang="ko-KR" sz="1400" b="1" dirty="0">
                <a:latin typeface="Malgun Gothic"/>
                <a:ea typeface="맑은 고딕"/>
              </a:rPr>
              <a:t> </a:t>
            </a:r>
            <a:r>
              <a:rPr lang="en-US" altLang="ko-KR" sz="1400" b="1" dirty="0" err="1">
                <a:latin typeface="Malgun Gothic"/>
                <a:ea typeface="맑은 고딕"/>
              </a:rPr>
              <a:t>모델을</a:t>
            </a:r>
            <a:r>
              <a:rPr lang="en-US" altLang="ko-KR" sz="1400" b="1" dirty="0">
                <a:latin typeface="Malgun Gothic"/>
                <a:ea typeface="맑은 고딕"/>
              </a:rPr>
              <a:t> </a:t>
            </a:r>
            <a:r>
              <a:rPr lang="en-US" altLang="ko-KR" sz="1400" b="1" dirty="0" err="1">
                <a:latin typeface="Malgun Gothic"/>
                <a:ea typeface="맑은 고딕"/>
              </a:rPr>
              <a:t>만들었습니다</a:t>
            </a:r>
            <a:r>
              <a:rPr lang="en-US" altLang="ko-KR" sz="1400" b="1" dirty="0">
                <a:latin typeface="Malgun Gothic"/>
                <a:ea typeface="맑은 고딕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74210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F035-1A9D-B115-A777-E1293ECA2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AF37219-B12C-4C9F-C0C4-AC7A6D187686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020258-A284-7274-3E7A-889DB3293992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0F4C8-069D-046E-B5CE-572AA9118203}"/>
              </a:ext>
            </a:extLst>
          </p:cNvPr>
          <p:cNvSpPr txBox="1"/>
          <p:nvPr/>
        </p:nvSpPr>
        <p:spPr>
          <a:xfrm>
            <a:off x="651294" y="866209"/>
            <a:ext cx="3320812" cy="666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데이터 구조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3BE9D-06D5-6D4A-F795-21C7094F27FD}"/>
              </a:ext>
            </a:extLst>
          </p:cNvPr>
          <p:cNvSpPr txBox="1"/>
          <p:nvPr/>
        </p:nvSpPr>
        <p:spPr>
          <a:xfrm>
            <a:off x="797289" y="2022387"/>
            <a:ext cx="3031778" cy="1343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ea typeface="맑은 고딕"/>
              </a:rPr>
              <a:t>데이터를 가져와 </a:t>
            </a:r>
            <a:r>
              <a:rPr lang="ko-KR" altLang="en-US" sz="1400" b="1" err="1">
                <a:solidFill>
                  <a:schemeClr val="accent2"/>
                </a:solidFill>
                <a:ea typeface="맑은 고딕"/>
              </a:rPr>
              <a:t>head</a:t>
            </a:r>
            <a:r>
              <a:rPr lang="ko-KR" altLang="en-US" sz="1400" b="1">
                <a:solidFill>
                  <a:schemeClr val="accent2"/>
                </a:solidFill>
                <a:ea typeface="맑은 고딕"/>
              </a:rPr>
              <a:t>()</a:t>
            </a:r>
            <a:r>
              <a:rPr lang="ko-KR" altLang="en-US" sz="1400">
                <a:ea typeface="맑은 고딕"/>
              </a:rPr>
              <a:t>메서드를 사용해 데이터가 있는 처음 다섯 행을 확인해 보겠습니다. </a:t>
            </a:r>
            <a:endParaRPr lang="ko-KR" sz="1400"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ea typeface="맑은 고딕"/>
              </a:rPr>
              <a:t>각 행은 하나의 구역을 나타냅니다.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617C247-8911-6D23-660C-2A5C6C1AD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0" y="4048495"/>
            <a:ext cx="5210434" cy="1918851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86AE110-A51E-6394-A4C0-77BC4E283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59" y="1198563"/>
            <a:ext cx="4388537" cy="2737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6BFC5F-BED9-700B-1B4C-F595ED71F229}"/>
              </a:ext>
            </a:extLst>
          </p:cNvPr>
          <p:cNvSpPr txBox="1"/>
          <p:nvPr/>
        </p:nvSpPr>
        <p:spPr>
          <a:xfrm>
            <a:off x="4393314" y="1794034"/>
            <a:ext cx="3273472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Valence</a:t>
            </a:r>
            <a:r>
              <a:rPr lang="ko-KR" altLang="en-US" sz="1400">
                <a:ea typeface="맑은 고딕"/>
              </a:rPr>
              <a:t> </a:t>
            </a:r>
            <a:endParaRPr lang="ko-KR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Year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Acousticness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Artists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Danceability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Duration_ms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>
                <a:ea typeface="맑은 고딕"/>
              </a:rPr>
              <a:t>Energy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Explicit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Id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Instrumentalness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Key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Loudness</a:t>
            </a:r>
            <a:r>
              <a:rPr lang="ko-KR" altLang="en-US" sz="1400">
                <a:ea typeface="맑은 고딕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Mode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Name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Popularity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Release_date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Speechiness</a:t>
            </a:r>
            <a:endParaRPr lang="ko-KR" altLang="en-US" sz="1400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맑은 고딕"/>
              </a:rPr>
              <a:t>tempo</a:t>
            </a:r>
            <a:endParaRPr lang="ko-KR" altLang="en-US" sz="14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484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F95C22-F170-D354-DF3E-8FC95915DDE6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B323A3-A056-A9A4-50CD-995367481A08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22FD4-D3C8-912B-42E5-97947D348271}"/>
              </a:ext>
            </a:extLst>
          </p:cNvPr>
          <p:cNvSpPr txBox="1"/>
          <p:nvPr/>
        </p:nvSpPr>
        <p:spPr>
          <a:xfrm>
            <a:off x="2561167" y="2913944"/>
            <a:ext cx="9736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비지도 학습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86210-01C3-C9FB-0D99-D99DB02A9EE4}"/>
              </a:ext>
            </a:extLst>
          </p:cNvPr>
          <p:cNvSpPr txBox="1"/>
          <p:nvPr/>
        </p:nvSpPr>
        <p:spPr>
          <a:xfrm>
            <a:off x="651294" y="866209"/>
            <a:ext cx="3320812" cy="666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데이터 구조 파악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834D0-94F3-1714-B86E-9FC0C13F6DE9}"/>
              </a:ext>
            </a:extLst>
          </p:cNvPr>
          <p:cNvSpPr txBox="1"/>
          <p:nvPr/>
        </p:nvSpPr>
        <p:spPr>
          <a:xfrm>
            <a:off x="1285103" y="1999049"/>
            <a:ext cx="2743200" cy="16665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>
                <a:solidFill>
                  <a:schemeClr val="accent2"/>
                </a:solidFill>
                <a:latin typeface="Malgun Gothic"/>
                <a:ea typeface="+mn-lt"/>
              </a:rPr>
              <a:t>info() </a:t>
            </a:r>
            <a:r>
              <a:rPr lang="ko-KR" sz="1400" b="1">
                <a:solidFill>
                  <a:schemeClr val="accent2"/>
                </a:solidFill>
                <a:latin typeface="Malgun Gothic"/>
                <a:ea typeface="Malgun Gothic"/>
              </a:rPr>
              <a:t>메서드</a:t>
            </a:r>
            <a:r>
              <a:rPr lang="ko-KR" sz="1400">
                <a:latin typeface="Malgun Gothic"/>
                <a:ea typeface="Malgun Gothic"/>
              </a:rPr>
              <a:t>는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데이터에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관한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간략한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설명을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보여주는데</a:t>
            </a:r>
            <a:r>
              <a:rPr lang="en-US" sz="1400">
                <a:latin typeface="Malgun Gothic"/>
                <a:ea typeface="+mn-lt"/>
              </a:rPr>
              <a:t>, </a:t>
            </a:r>
            <a:r>
              <a:rPr lang="ko-KR" sz="1400">
                <a:latin typeface="Malgun Gothic"/>
                <a:ea typeface="Malgun Gothic"/>
              </a:rPr>
              <a:t>특히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전체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행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수</a:t>
            </a:r>
            <a:r>
              <a:rPr lang="en-US" sz="1400">
                <a:latin typeface="Malgun Gothic"/>
                <a:ea typeface="+mn-lt"/>
              </a:rPr>
              <a:t>, </a:t>
            </a:r>
            <a:r>
              <a:rPr lang="ko-KR" sz="1400">
                <a:latin typeface="Malgun Gothic"/>
                <a:ea typeface="Malgun Gothic"/>
              </a:rPr>
              <a:t>각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특성의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데이터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타입과 널</a:t>
            </a:r>
            <a:r>
              <a:rPr lang="en-US" sz="1400">
                <a:latin typeface="Malgun Gothic"/>
                <a:ea typeface="+mn-lt"/>
              </a:rPr>
              <a:t>(null</a:t>
            </a:r>
            <a:r>
              <a:rPr lang="en-US" altLang="ko-KR" sz="1400">
                <a:latin typeface="맑은 고딕"/>
                <a:ea typeface="맑은 고딕"/>
              </a:rPr>
              <a:t>)</a:t>
            </a:r>
            <a:r>
              <a:rPr lang="ko-KR" sz="1400">
                <a:latin typeface="Malgun Gothic"/>
                <a:ea typeface="Malgun Gothic"/>
              </a:rPr>
              <a:t>이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아닌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값의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개수를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확인하는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데</a:t>
            </a:r>
            <a:r>
              <a:rPr lang="en-US" sz="1400">
                <a:latin typeface="Malgun Gothic"/>
                <a:ea typeface="+mn-lt"/>
              </a:rPr>
              <a:t> </a:t>
            </a:r>
            <a:r>
              <a:rPr lang="ko-KR" sz="1400">
                <a:latin typeface="Malgun Gothic"/>
                <a:ea typeface="Malgun Gothic"/>
              </a:rPr>
              <a:t>유용합니다</a:t>
            </a:r>
            <a:r>
              <a:rPr lang="en-US" altLang="ko-KR" sz="1400">
                <a:latin typeface="Malgun Gothic"/>
                <a:ea typeface="Malgun Gothic"/>
              </a:rPr>
              <a:t>.</a:t>
            </a:r>
            <a:endParaRPr lang="ko-KR" sz="1400">
              <a:ea typeface="맑은 고딕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075ABDE-59D1-CD88-1FB1-64DAD6F41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37" y="1213623"/>
            <a:ext cx="35147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6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F95C22-F170-D354-DF3E-8FC95915DDE6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B323A3-A056-A9A4-50CD-995367481A08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22FD4-D3C8-912B-42E5-97947D348271}"/>
              </a:ext>
            </a:extLst>
          </p:cNvPr>
          <p:cNvSpPr txBox="1"/>
          <p:nvPr/>
        </p:nvSpPr>
        <p:spPr>
          <a:xfrm>
            <a:off x="2561167" y="2913944"/>
            <a:ext cx="9736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비지도 학습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7E603-40BE-FE72-AAFA-21BA3D6D67A7}"/>
              </a:ext>
            </a:extLst>
          </p:cNvPr>
          <p:cNvSpPr txBox="1"/>
          <p:nvPr/>
        </p:nvSpPr>
        <p:spPr>
          <a:xfrm>
            <a:off x="2074334" y="3944056"/>
            <a:ext cx="7690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지도</a:t>
            </a:r>
            <a:endParaRPr lang="ko-KR">
              <a:solidFill>
                <a:schemeClr val="bg1"/>
              </a:solidFill>
              <a:ea typeface="맑은 고딕" panose="020B0503020000020004" pitchFamily="34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학습</a:t>
            </a:r>
            <a:endParaRPr lang="ko-KR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86210-01C3-C9FB-0D99-D99DB02A9EE4}"/>
              </a:ext>
            </a:extLst>
          </p:cNvPr>
          <p:cNvSpPr txBox="1"/>
          <p:nvPr/>
        </p:nvSpPr>
        <p:spPr>
          <a:xfrm>
            <a:off x="651294" y="866209"/>
            <a:ext cx="3320812" cy="666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데이터 구조 파악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52DD7-D817-418A-1648-4186118E46AE}"/>
              </a:ext>
            </a:extLst>
          </p:cNvPr>
          <p:cNvSpPr txBox="1"/>
          <p:nvPr/>
        </p:nvSpPr>
        <p:spPr>
          <a:xfrm>
            <a:off x="1383672" y="2017052"/>
            <a:ext cx="2743200" cy="2312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시각적 분석을 제공하는 </a:t>
            </a:r>
            <a:r>
              <a:rPr lang="ko-KR" altLang="en-US" sz="1400" b="1" err="1">
                <a:solidFill>
                  <a:schemeClr val="accent2"/>
                </a:solidFill>
                <a:latin typeface="Malgun Gothic"/>
                <a:ea typeface="Malgun Gothic"/>
              </a:rPr>
              <a:t>Yellowbrick</a:t>
            </a:r>
            <a:r>
              <a:rPr lang="ko-KR" altLang="en-US" sz="1400" err="1">
                <a:latin typeface="Malgun Gothic"/>
                <a:ea typeface="Malgun Gothic"/>
              </a:rPr>
              <a:t>를</a:t>
            </a:r>
            <a:r>
              <a:rPr lang="ko-KR" altLang="en-US" sz="1400">
                <a:latin typeface="Malgun Gothic"/>
                <a:ea typeface="Malgun Gothic"/>
              </a:rPr>
              <a:t> 사용하여 중요한 정보를 시각적, 직관적으로 분석하여 보여줍니다.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또한, 모든 분석은 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'</a:t>
            </a:r>
            <a:r>
              <a:rPr lang="ko-KR" altLang="en-US" sz="1400" b="1" err="1">
                <a:solidFill>
                  <a:schemeClr val="accent2"/>
                </a:solidFill>
                <a:latin typeface="Malgun Gothic"/>
                <a:ea typeface="Malgun Gothic"/>
              </a:rPr>
              <a:t>popularity'</a:t>
            </a:r>
            <a:r>
              <a:rPr lang="ko-KR" altLang="en-US" sz="1400" err="1">
                <a:latin typeface="Malgun Gothic"/>
                <a:ea typeface="Malgun Gothic"/>
              </a:rPr>
              <a:t>를</a:t>
            </a:r>
            <a:r>
              <a:rPr lang="ko-KR" altLang="en-US" sz="1400">
                <a:latin typeface="Malgun Gothic"/>
                <a:ea typeface="Malgun Gothic"/>
              </a:rPr>
              <a:t> 목표로 하여 확인 해보겠습니다.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D85680-6BD6-A1E7-27AC-551E545E1063}"/>
              </a:ext>
            </a:extLst>
          </p:cNvPr>
          <p:cNvGrpSpPr/>
          <p:nvPr/>
        </p:nvGrpSpPr>
        <p:grpSpPr>
          <a:xfrm>
            <a:off x="4602826" y="744125"/>
            <a:ext cx="6095159" cy="5364688"/>
            <a:chOff x="5337366" y="517584"/>
            <a:chExt cx="6095159" cy="5364688"/>
          </a:xfrm>
        </p:grpSpPr>
        <p:pic>
          <p:nvPicPr>
            <p:cNvPr id="11" name="그림 10" descr="텍스트, 스크린샷, 도표, 직사각형이(가) 표시된 사진&#10;&#10;자동 생성된 설명">
              <a:extLst>
                <a:ext uri="{FF2B5EF4-FFF2-40B4-BE49-F238E27FC236}">
                  <a16:creationId xmlns:a16="http://schemas.microsoft.com/office/drawing/2014/main" id="{3941B623-8895-8ACD-360C-328EBAA7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5853" y="517584"/>
              <a:ext cx="6086672" cy="3421812"/>
            </a:xfrm>
            <a:prstGeom prst="rect">
              <a:avLst/>
            </a:prstGeom>
          </p:spPr>
        </p:pic>
        <p:pic>
          <p:nvPicPr>
            <p:cNvPr id="12" name="그림 11" descr="텍스트, 스크린샷, 도표, 직사각형이(가) 표시된 사진&#10;&#10;자동 생성된 설명">
              <a:extLst>
                <a:ext uri="{FF2B5EF4-FFF2-40B4-BE49-F238E27FC236}">
                  <a16:creationId xmlns:a16="http://schemas.microsoft.com/office/drawing/2014/main" id="{75EC181B-EFF5-CED0-19FC-E727FB1B4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7366" y="3940700"/>
              <a:ext cx="5972432" cy="1941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53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F95C22-F170-D354-DF3E-8FC95915DDE6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B323A3-A056-A9A4-50CD-995367481A08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22FD4-D3C8-912B-42E5-97947D348271}"/>
              </a:ext>
            </a:extLst>
          </p:cNvPr>
          <p:cNvSpPr txBox="1"/>
          <p:nvPr/>
        </p:nvSpPr>
        <p:spPr>
          <a:xfrm>
            <a:off x="2561167" y="2913944"/>
            <a:ext cx="9736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비지도 학습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7E603-40BE-FE72-AAFA-21BA3D6D67A7}"/>
              </a:ext>
            </a:extLst>
          </p:cNvPr>
          <p:cNvSpPr txBox="1"/>
          <p:nvPr/>
        </p:nvSpPr>
        <p:spPr>
          <a:xfrm>
            <a:off x="2074334" y="3944056"/>
            <a:ext cx="7690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지도</a:t>
            </a:r>
            <a:endParaRPr lang="ko-KR">
              <a:solidFill>
                <a:schemeClr val="bg1"/>
              </a:solidFill>
              <a:ea typeface="맑은 고딕" panose="020B0503020000020004" pitchFamily="34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학습</a:t>
            </a:r>
            <a:endParaRPr lang="ko-KR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86210-01C3-C9FB-0D99-D99DB02A9EE4}"/>
              </a:ext>
            </a:extLst>
          </p:cNvPr>
          <p:cNvSpPr txBox="1"/>
          <p:nvPr/>
        </p:nvSpPr>
        <p:spPr>
          <a:xfrm>
            <a:off x="651294" y="866209"/>
            <a:ext cx="3320812" cy="666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데이터 구조 파악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52DD7-D817-418A-1648-4186118E46AE}"/>
              </a:ext>
            </a:extLst>
          </p:cNvPr>
          <p:cNvSpPr txBox="1"/>
          <p:nvPr/>
        </p:nvSpPr>
        <p:spPr>
          <a:xfrm>
            <a:off x="1472915" y="2195539"/>
            <a:ext cx="2743200" cy="16665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시간이 지남에 따라 음악 연도별로 그룹화된 데이터를 이용하면 </a:t>
            </a:r>
            <a:r>
              <a:rPr lang="ko-KR" altLang="en-US" sz="1400" b="1">
                <a:latin typeface="Malgun Gothic"/>
                <a:ea typeface="Malgun Gothic"/>
              </a:rPr>
              <a:t>1921년부터 2020년</a:t>
            </a:r>
            <a:r>
              <a:rPr lang="ko-KR" altLang="en-US" sz="1400">
                <a:latin typeface="Malgun Gothic"/>
                <a:ea typeface="Malgun Gothic"/>
              </a:rPr>
              <a:t>까지 음악의 전반적인 사운드가 어떻게 변화했는지 이해할 수 있습니다.</a:t>
            </a:r>
          </a:p>
        </p:txBody>
      </p:sp>
      <p:pic>
        <p:nvPicPr>
          <p:cNvPr id="2" name="그림 1" descr="텍스트, 스크린샷, 평행, 라인이(가) 표시된 사진&#10;&#10;자동 생성된 설명">
            <a:extLst>
              <a:ext uri="{FF2B5EF4-FFF2-40B4-BE49-F238E27FC236}">
                <a16:creationId xmlns:a16="http://schemas.microsoft.com/office/drawing/2014/main" id="{D0BA94E5-A19F-C0F0-FEAD-366C91654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141" y="369116"/>
            <a:ext cx="5661283" cy="2996257"/>
          </a:xfrm>
          <a:prstGeom prst="rect">
            <a:avLst/>
          </a:prstGeom>
        </p:spPr>
      </p:pic>
      <p:pic>
        <p:nvPicPr>
          <p:cNvPr id="5" name="그림 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0B96CBFB-287B-0102-8EAD-D29F479D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630" y="3359665"/>
            <a:ext cx="5670036" cy="31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F95C22-F170-D354-DF3E-8FC95915DDE6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B323A3-A056-A9A4-50CD-995367481A08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22FD4-D3C8-912B-42E5-97947D348271}"/>
              </a:ext>
            </a:extLst>
          </p:cNvPr>
          <p:cNvSpPr txBox="1"/>
          <p:nvPr/>
        </p:nvSpPr>
        <p:spPr>
          <a:xfrm>
            <a:off x="2561167" y="2913944"/>
            <a:ext cx="9736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비지도 학습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7E603-40BE-FE72-AAFA-21BA3D6D67A7}"/>
              </a:ext>
            </a:extLst>
          </p:cNvPr>
          <p:cNvSpPr txBox="1"/>
          <p:nvPr/>
        </p:nvSpPr>
        <p:spPr>
          <a:xfrm>
            <a:off x="2074334" y="3944056"/>
            <a:ext cx="7690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지도</a:t>
            </a:r>
            <a:endParaRPr lang="ko-KR">
              <a:solidFill>
                <a:schemeClr val="bg1"/>
              </a:solidFill>
              <a:ea typeface="맑은 고딕" panose="020B0503020000020004" pitchFamily="34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학습</a:t>
            </a:r>
            <a:endParaRPr lang="ko-KR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86210-01C3-C9FB-0D99-D99DB02A9EE4}"/>
              </a:ext>
            </a:extLst>
          </p:cNvPr>
          <p:cNvSpPr txBox="1"/>
          <p:nvPr/>
        </p:nvSpPr>
        <p:spPr>
          <a:xfrm>
            <a:off x="651294" y="866209"/>
            <a:ext cx="3320812" cy="666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데이터 구조 파악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52DD7-D817-418A-1648-4186118E46AE}"/>
              </a:ext>
            </a:extLst>
          </p:cNvPr>
          <p:cNvSpPr txBox="1"/>
          <p:nvPr/>
        </p:nvSpPr>
        <p:spPr>
          <a:xfrm>
            <a:off x="1472915" y="2195539"/>
            <a:ext cx="2743200" cy="19897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다양한 장르의 특징을 다양한 장르와 노래의 기능을 포함하고</a:t>
            </a:r>
          </a:p>
          <a:p>
            <a:pPr>
              <a:lnSpc>
                <a:spcPct val="150000"/>
              </a:lnSpc>
            </a:pPr>
            <a:endParaRPr lang="ko-KR" altLang="en-US" sz="14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이 정보를 사용하여 </a:t>
            </a:r>
            <a:r>
              <a:rPr lang="ko-KR" altLang="en-US" sz="1400" b="1">
                <a:latin typeface="Malgun Gothic"/>
                <a:ea typeface="Malgun Gothic"/>
              </a:rPr>
              <a:t>다양한 장르를 비교하고 사운드의 고유한 차이점</a:t>
            </a:r>
            <a:r>
              <a:rPr lang="ko-KR" altLang="en-US" sz="1400">
                <a:latin typeface="Malgun Gothic"/>
                <a:ea typeface="Malgun Gothic"/>
              </a:rPr>
              <a:t>을 이해합니다.</a:t>
            </a:r>
          </a:p>
        </p:txBody>
      </p:sp>
      <p:pic>
        <p:nvPicPr>
          <p:cNvPr id="6" name="그림 5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7C06617E-993D-645D-337B-4BAB6C11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65" y="1715236"/>
            <a:ext cx="7303699" cy="34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54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C3B3B-278F-E883-9DEC-64A7BFE1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9E2C0-4DE2-506F-0055-9546A81F1B3F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CF1A4-D833-0EA4-9E60-01DCC157E4A9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7749C-79AE-D857-C38C-7D58EBBD2D7C}"/>
              </a:ext>
            </a:extLst>
          </p:cNvPr>
          <p:cNvSpPr txBox="1"/>
          <p:nvPr/>
        </p:nvSpPr>
        <p:spPr>
          <a:xfrm>
            <a:off x="1880235" y="1005839"/>
            <a:ext cx="395389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>
              <a:ea typeface="맑은 고딕"/>
            </a:endParaRPr>
          </a:p>
        </p:txBody>
      </p:sp>
      <p:pic>
        <p:nvPicPr>
          <p:cNvPr id="6" name="그림 5" descr="텍스트, 그래프, 스크린샷, 도표이(가) 표시된 사진&#10;&#10;자동 생성된 설명">
            <a:extLst>
              <a:ext uri="{FF2B5EF4-FFF2-40B4-BE49-F238E27FC236}">
                <a16:creationId xmlns:a16="http://schemas.microsoft.com/office/drawing/2014/main" id="{3000E1D4-4035-F711-ECEF-3E7CE506B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28" y="3247879"/>
            <a:ext cx="3701161" cy="2117593"/>
          </a:xfrm>
          <a:prstGeom prst="rect">
            <a:avLst/>
          </a:prstGeom>
        </p:spPr>
      </p:pic>
      <p:pic>
        <p:nvPicPr>
          <p:cNvPr id="5" name="그림 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CB7F060-B337-18E2-94E7-D8DA1228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489" y="1003908"/>
            <a:ext cx="3707416" cy="2067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984162-B742-93DD-9C57-C4B01DAA7C75}"/>
              </a:ext>
            </a:extLst>
          </p:cNvPr>
          <p:cNvSpPr txBox="1"/>
          <p:nvPr/>
        </p:nvSpPr>
        <p:spPr>
          <a:xfrm>
            <a:off x="1284585" y="2082074"/>
            <a:ext cx="4267200" cy="2312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누락 데이터 확인 후, </a:t>
            </a:r>
            <a:endParaRPr lang="ko-KR"/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이상치 처리 </a:t>
            </a:r>
            <a:r>
              <a:rPr lang="ko-KR" altLang="en-US" sz="1400" b="1">
                <a:latin typeface="Malgun Gothic"/>
                <a:ea typeface="Malgun Gothic"/>
              </a:rPr>
              <a:t>IQR </a:t>
            </a:r>
            <a:r>
              <a:rPr lang="ko-KR" altLang="en-US" sz="1400">
                <a:latin typeface="Malgun Gothic"/>
                <a:ea typeface="Malgun Gothic"/>
              </a:rPr>
              <a:t>방법을 사용하여 제거</a:t>
            </a:r>
            <a:endParaRPr lang="ko-KR"/>
          </a:p>
          <a:p>
            <a:pPr>
              <a:lnSpc>
                <a:spcPct val="150000"/>
              </a:lnSpc>
            </a:pPr>
            <a:endParaRPr lang="ko-KR" altLang="en-US" sz="14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왜곡된 분포 처리와 함께 그래프로 분포 확인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위에 그래프가 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로그로 변환된 </a:t>
            </a:r>
            <a:r>
              <a:rPr lang="ko-KR" altLang="en-US" sz="1400" b="1" err="1">
                <a:solidFill>
                  <a:schemeClr val="accent2"/>
                </a:solidFill>
                <a:latin typeface="Malgun Gothic"/>
                <a:ea typeface="Malgun Gothic"/>
              </a:rPr>
              <a:t>음향성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 분포도</a:t>
            </a:r>
            <a:r>
              <a:rPr lang="ko-KR" altLang="en-US" sz="1400">
                <a:latin typeface="Malgun Gothic"/>
                <a:ea typeface="Malgun Gothic"/>
              </a:rPr>
              <a:t>이며,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아래에 그래프가 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로그로 변환된 활동성 분포도</a:t>
            </a:r>
            <a:r>
              <a:rPr lang="ko-KR" altLang="en-US" sz="1400">
                <a:latin typeface="Malgun Gothic"/>
                <a:ea typeface="Malgun Gothic"/>
              </a:rPr>
              <a:t>입니다.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13993-EF22-8ABB-958D-379606677D66}"/>
              </a:ext>
            </a:extLst>
          </p:cNvPr>
          <p:cNvSpPr txBox="1"/>
          <p:nvPr/>
        </p:nvSpPr>
        <p:spPr>
          <a:xfrm>
            <a:off x="651294" y="866209"/>
            <a:ext cx="3320812" cy="666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데이터 구조 파악</a:t>
            </a:r>
          </a:p>
        </p:txBody>
      </p:sp>
    </p:spTree>
    <p:extLst>
      <p:ext uri="{BB962C8B-B14F-4D97-AF65-F5344CB8AC3E}">
        <p14:creationId xmlns:p14="http://schemas.microsoft.com/office/powerpoint/2010/main" val="402277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C3B3B-278F-E883-9DEC-64A7BFE1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9E2C0-4DE2-506F-0055-9546A81F1B3F}"/>
              </a:ext>
            </a:extLst>
          </p:cNvPr>
          <p:cNvSpPr/>
          <p:nvPr/>
        </p:nvSpPr>
        <p:spPr>
          <a:xfrm>
            <a:off x="0" y="6627279"/>
            <a:ext cx="12192000" cy="100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CF1A4-D833-0EA4-9E60-01DCC157E4A9}"/>
              </a:ext>
            </a:extLst>
          </p:cNvPr>
          <p:cNvSpPr/>
          <p:nvPr/>
        </p:nvSpPr>
        <p:spPr>
          <a:xfrm>
            <a:off x="0" y="813218"/>
            <a:ext cx="2571750" cy="54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13993-EF22-8ABB-958D-379606677D66}"/>
              </a:ext>
            </a:extLst>
          </p:cNvPr>
          <p:cNvSpPr txBox="1"/>
          <p:nvPr/>
        </p:nvSpPr>
        <p:spPr>
          <a:xfrm>
            <a:off x="1442048" y="851832"/>
            <a:ext cx="4039679" cy="6694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atin typeface="Consolas"/>
                <a:ea typeface="맑은 고딕"/>
              </a:rPr>
              <a:t>모델링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A5CD9-A037-BAD7-F653-E0F19A957D74}"/>
              </a:ext>
            </a:extLst>
          </p:cNvPr>
          <p:cNvSpPr txBox="1"/>
          <p:nvPr/>
        </p:nvSpPr>
        <p:spPr>
          <a:xfrm>
            <a:off x="1284585" y="2082074"/>
            <a:ext cx="4267200" cy="23128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Malgun Gothic"/>
                <a:ea typeface="Malgun Gothic"/>
              </a:rPr>
              <a:t>저희는 장르와 노래를 통한 사용자에게 노래를 추천해주기 위해 각각의 데이터를 그룹화하는 알고리즘들을 사용하였습니다. </a:t>
            </a:r>
          </a:p>
          <a:p>
            <a:pPr>
              <a:lnSpc>
                <a:spcPct val="150000"/>
              </a:lnSpc>
            </a:pPr>
            <a:endParaRPr lang="ko-KR" altLang="en-US" sz="14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err="1">
                <a:solidFill>
                  <a:schemeClr val="accent2"/>
                </a:solidFill>
                <a:latin typeface="Malgun Gothic"/>
                <a:ea typeface="Malgun Gothic"/>
              </a:rPr>
              <a:t>Genre_data</a:t>
            </a:r>
            <a:r>
              <a:rPr lang="en-US" altLang="ko-KR" sz="1400" b="1">
                <a:solidFill>
                  <a:schemeClr val="accent2"/>
                </a:solidFill>
                <a:latin typeface="Malgun Gothic"/>
                <a:ea typeface="Malgun Gothic"/>
              </a:rPr>
              <a:t>(</a:t>
            </a:r>
            <a:r>
              <a:rPr lang="ko-KR" altLang="en-US" sz="1400" b="1">
                <a:solidFill>
                  <a:schemeClr val="accent2"/>
                </a:solidFill>
                <a:latin typeface="Malgun Gothic"/>
                <a:ea typeface="Malgun Gothic"/>
              </a:rPr>
              <a:t>장르별</a:t>
            </a:r>
            <a:r>
              <a:rPr lang="en-US" altLang="ko-KR" sz="1400" b="1">
                <a:solidFill>
                  <a:schemeClr val="accent2"/>
                </a:solidFill>
                <a:latin typeface="Malgun Gothic"/>
                <a:ea typeface="Malgun Gothic"/>
              </a:rPr>
              <a:t>)</a:t>
            </a:r>
            <a:r>
              <a:rPr lang="ko-KR" altLang="en-US" sz="1400" err="1">
                <a:latin typeface="Malgun Gothic"/>
                <a:ea typeface="Malgun Gothic"/>
              </a:rPr>
              <a:t>를</a:t>
            </a:r>
            <a:r>
              <a:rPr lang="ko-KR" altLang="en-US" sz="1400">
                <a:latin typeface="Malgun Gothic"/>
                <a:ea typeface="Malgun Gothic"/>
              </a:rPr>
              <a:t> 기준으로 나누며, 각각의 장르 개수에 맞춰 클러스터 10개를 사용하여 분류하였습니다</a:t>
            </a:r>
            <a:r>
              <a:rPr lang="en-US" altLang="ko-KR" sz="1400">
                <a:latin typeface="Malgun Gothic"/>
                <a:ea typeface="Malgun Gothic"/>
              </a:rPr>
              <a:t>.</a:t>
            </a:r>
            <a:endParaRPr lang="ko-KR" altLang="en-US" sz="1400">
              <a:latin typeface="Malgun Gothic"/>
              <a:ea typeface="Malgun Gothic"/>
            </a:endParaRPr>
          </a:p>
        </p:txBody>
      </p:sp>
      <p:pic>
        <p:nvPicPr>
          <p:cNvPr id="7" name="그림 6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D02D3CBB-19E8-DF45-6BEF-A26B63CA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5618"/>
            <a:ext cx="5463397" cy="3097896"/>
          </a:xfrm>
          <a:prstGeom prst="rect">
            <a:avLst/>
          </a:prstGeom>
        </p:spPr>
      </p:pic>
      <p:pic>
        <p:nvPicPr>
          <p:cNvPr id="12" name="그림 11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A39DF9E6-0127-0A45-A758-048E74D6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18" y="330678"/>
            <a:ext cx="5466962" cy="30911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7367B2-CFF1-C775-58F6-E3BE38367891}"/>
              </a:ext>
            </a:extLst>
          </p:cNvPr>
          <p:cNvSpPr txBox="1"/>
          <p:nvPr/>
        </p:nvSpPr>
        <p:spPr>
          <a:xfrm>
            <a:off x="6444242" y="6205784"/>
            <a:ext cx="3533954" cy="313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050" b="1">
                <a:latin typeface="Malgun Gothic"/>
                <a:ea typeface="Malgun Gothic"/>
              </a:rPr>
              <a:t>장르의 대한 10개의 </a:t>
            </a:r>
            <a:r>
              <a:rPr lang="ko-KR" altLang="en-US" sz="1050" b="1" err="1">
                <a:latin typeface="Malgun Gothic"/>
                <a:ea typeface="Malgun Gothic"/>
              </a:rPr>
              <a:t>클러스트링</a:t>
            </a:r>
            <a:r>
              <a:rPr lang="ko-KR" altLang="en-US" sz="1050" b="1">
                <a:latin typeface="Malgun Gothic"/>
                <a:ea typeface="Malgun Gothic"/>
              </a:rPr>
              <a:t> 형성</a:t>
            </a:r>
            <a:endParaRPr lang="ko-KR" sz="105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49430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659</Words>
  <Application>Microsoft Office PowerPoint</Application>
  <PresentationFormat>와이드스크린</PresentationFormat>
  <Paragraphs>112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glacdial indifference</vt:lpstr>
      <vt:lpstr>Malgun Gothic</vt:lpstr>
      <vt:lpstr>Malgun Gothic</vt:lpstr>
      <vt:lpstr>윤고딕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현택 서</dc:creator>
  <cp:lastModifiedBy>민수 김</cp:lastModifiedBy>
  <cp:revision>4</cp:revision>
  <dcterms:created xsi:type="dcterms:W3CDTF">2024-12-06T12:56:07Z</dcterms:created>
  <dcterms:modified xsi:type="dcterms:W3CDTF">2024-12-12T05:12:20Z</dcterms:modified>
</cp:coreProperties>
</file>